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74" r:id="rId3"/>
    <p:sldId id="262" r:id="rId4"/>
    <p:sldId id="270" r:id="rId5"/>
    <p:sldId id="267" r:id="rId6"/>
    <p:sldId id="265" r:id="rId7"/>
    <p:sldId id="295" r:id="rId8"/>
    <p:sldId id="296" r:id="rId9"/>
    <p:sldId id="272" r:id="rId10"/>
    <p:sldId id="269" r:id="rId11"/>
    <p:sldId id="280" r:id="rId12"/>
    <p:sldId id="26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95554"/>
    <a:srgbClr val="FFFFFF"/>
    <a:srgbClr val="F77F00"/>
    <a:srgbClr val="EE6535"/>
    <a:srgbClr val="FFDE59"/>
    <a:srgbClr val="F1F1F1"/>
    <a:srgbClr val="FDF0EB"/>
    <a:srgbClr val="121212"/>
    <a:srgbClr val="0D15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68086-0930-49EE-8349-B9237312E711}" type="datetimeFigureOut">
              <a:rPr lang="tr-TR" smtClean="0"/>
              <a:t>2.01.2026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EF0071-84C6-4C4C-9737-B6069202680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52833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F0071-84C6-4C4C-9737-B60692026800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807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BDE183A-7D0F-3E99-16EE-D810080F72B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015473" y="1302580"/>
            <a:ext cx="1715185" cy="2436450"/>
          </a:xfrm>
          <a:custGeom>
            <a:avLst/>
            <a:gdLst>
              <a:gd name="connsiteX0" fmla="*/ 0 w 2535686"/>
              <a:gd name="connsiteY0" fmla="*/ 0 h 5100939"/>
              <a:gd name="connsiteX1" fmla="*/ 2535686 w 2535686"/>
              <a:gd name="connsiteY1" fmla="*/ 0 h 5100939"/>
              <a:gd name="connsiteX2" fmla="*/ 2535686 w 2535686"/>
              <a:gd name="connsiteY2" fmla="*/ 5100939 h 5100939"/>
              <a:gd name="connsiteX3" fmla="*/ 0 w 2535686"/>
              <a:gd name="connsiteY3" fmla="*/ 5100939 h 510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5686" h="5100939">
                <a:moveTo>
                  <a:pt x="0" y="0"/>
                </a:moveTo>
                <a:lnTo>
                  <a:pt x="2535686" y="0"/>
                </a:lnTo>
                <a:lnTo>
                  <a:pt x="2535686" y="5100939"/>
                </a:lnTo>
                <a:lnTo>
                  <a:pt x="0" y="510093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DF230CA-969F-2533-195B-74154161F5C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015473" y="3967067"/>
            <a:ext cx="1715185" cy="2436450"/>
          </a:xfrm>
          <a:custGeom>
            <a:avLst/>
            <a:gdLst>
              <a:gd name="connsiteX0" fmla="*/ 0 w 2535686"/>
              <a:gd name="connsiteY0" fmla="*/ 0 h 5100939"/>
              <a:gd name="connsiteX1" fmla="*/ 2535686 w 2535686"/>
              <a:gd name="connsiteY1" fmla="*/ 0 h 5100939"/>
              <a:gd name="connsiteX2" fmla="*/ 2535686 w 2535686"/>
              <a:gd name="connsiteY2" fmla="*/ 5100939 h 5100939"/>
              <a:gd name="connsiteX3" fmla="*/ 0 w 2535686"/>
              <a:gd name="connsiteY3" fmla="*/ 5100939 h 510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5686" h="5100939">
                <a:moveTo>
                  <a:pt x="0" y="0"/>
                </a:moveTo>
                <a:lnTo>
                  <a:pt x="2535686" y="0"/>
                </a:lnTo>
                <a:lnTo>
                  <a:pt x="2535686" y="5100939"/>
                </a:lnTo>
                <a:lnTo>
                  <a:pt x="0" y="510093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29F3F6-1415-A8A7-42A9-FF7EBFE50A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27900" y="1302579"/>
            <a:ext cx="2535686" cy="5100939"/>
          </a:xfrm>
          <a:custGeom>
            <a:avLst/>
            <a:gdLst>
              <a:gd name="connsiteX0" fmla="*/ 0 w 2535686"/>
              <a:gd name="connsiteY0" fmla="*/ 0 h 5100939"/>
              <a:gd name="connsiteX1" fmla="*/ 2535686 w 2535686"/>
              <a:gd name="connsiteY1" fmla="*/ 0 h 5100939"/>
              <a:gd name="connsiteX2" fmla="*/ 2535686 w 2535686"/>
              <a:gd name="connsiteY2" fmla="*/ 5100939 h 5100939"/>
              <a:gd name="connsiteX3" fmla="*/ 0 w 2535686"/>
              <a:gd name="connsiteY3" fmla="*/ 5100939 h 510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5686" h="5100939">
                <a:moveTo>
                  <a:pt x="0" y="0"/>
                </a:moveTo>
                <a:lnTo>
                  <a:pt x="2535686" y="0"/>
                </a:lnTo>
                <a:lnTo>
                  <a:pt x="2535686" y="5100939"/>
                </a:lnTo>
                <a:lnTo>
                  <a:pt x="0" y="510093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11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051777B-B7CF-A64D-6219-99E90DE01B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96301" y="2233613"/>
            <a:ext cx="1509712" cy="3238500"/>
          </a:xfrm>
          <a:custGeom>
            <a:avLst/>
            <a:gdLst>
              <a:gd name="connsiteX0" fmla="*/ 156889 w 1509712"/>
              <a:gd name="connsiteY0" fmla="*/ 0 h 3238500"/>
              <a:gd name="connsiteX1" fmla="*/ 1352823 w 1509712"/>
              <a:gd name="connsiteY1" fmla="*/ 0 h 3238500"/>
              <a:gd name="connsiteX2" fmla="*/ 1509712 w 1509712"/>
              <a:gd name="connsiteY2" fmla="*/ 156889 h 3238500"/>
              <a:gd name="connsiteX3" fmla="*/ 1509712 w 1509712"/>
              <a:gd name="connsiteY3" fmla="*/ 3081611 h 3238500"/>
              <a:gd name="connsiteX4" fmla="*/ 1352823 w 1509712"/>
              <a:gd name="connsiteY4" fmla="*/ 3238500 h 3238500"/>
              <a:gd name="connsiteX5" fmla="*/ 156889 w 1509712"/>
              <a:gd name="connsiteY5" fmla="*/ 3238500 h 3238500"/>
              <a:gd name="connsiteX6" fmla="*/ 0 w 1509712"/>
              <a:gd name="connsiteY6" fmla="*/ 3081611 h 3238500"/>
              <a:gd name="connsiteX7" fmla="*/ 0 w 1509712"/>
              <a:gd name="connsiteY7" fmla="*/ 156889 h 3238500"/>
              <a:gd name="connsiteX8" fmla="*/ 156889 w 1509712"/>
              <a:gd name="connsiteY8" fmla="*/ 0 h 323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9712" h="3238500">
                <a:moveTo>
                  <a:pt x="156889" y="0"/>
                </a:moveTo>
                <a:lnTo>
                  <a:pt x="1352823" y="0"/>
                </a:lnTo>
                <a:cubicBezTo>
                  <a:pt x="1439470" y="0"/>
                  <a:pt x="1509712" y="70242"/>
                  <a:pt x="1509712" y="156889"/>
                </a:cubicBezTo>
                <a:lnTo>
                  <a:pt x="1509712" y="3081611"/>
                </a:lnTo>
                <a:cubicBezTo>
                  <a:pt x="1509712" y="3168258"/>
                  <a:pt x="1439470" y="3238500"/>
                  <a:pt x="1352823" y="3238500"/>
                </a:cubicBezTo>
                <a:lnTo>
                  <a:pt x="156889" y="3238500"/>
                </a:lnTo>
                <a:cubicBezTo>
                  <a:pt x="70242" y="3238500"/>
                  <a:pt x="0" y="3168258"/>
                  <a:pt x="0" y="3081611"/>
                </a:cubicBezTo>
                <a:lnTo>
                  <a:pt x="0" y="156889"/>
                </a:lnTo>
                <a:cubicBezTo>
                  <a:pt x="0" y="70242"/>
                  <a:pt x="70242" y="0"/>
                  <a:pt x="15688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67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A913AD-A46A-596D-C750-2F95E950F3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05447" y="3718867"/>
            <a:ext cx="4957747" cy="1634183"/>
          </a:xfrm>
          <a:custGeom>
            <a:avLst/>
            <a:gdLst>
              <a:gd name="connsiteX0" fmla="*/ 0 w 4957747"/>
              <a:gd name="connsiteY0" fmla="*/ 0 h 1526883"/>
              <a:gd name="connsiteX1" fmla="*/ 4957747 w 4957747"/>
              <a:gd name="connsiteY1" fmla="*/ 0 h 1526883"/>
              <a:gd name="connsiteX2" fmla="*/ 4957747 w 4957747"/>
              <a:gd name="connsiteY2" fmla="*/ 1526883 h 1526883"/>
              <a:gd name="connsiteX3" fmla="*/ 0 w 4957747"/>
              <a:gd name="connsiteY3" fmla="*/ 1526883 h 152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7747" h="1526883">
                <a:moveTo>
                  <a:pt x="0" y="0"/>
                </a:moveTo>
                <a:lnTo>
                  <a:pt x="4957747" y="0"/>
                </a:lnTo>
                <a:lnTo>
                  <a:pt x="4957747" y="1526883"/>
                </a:lnTo>
                <a:lnTo>
                  <a:pt x="0" y="152688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21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B0DDDB-0648-ABC9-253D-EE0DFC3B9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9009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8.jpeg"/><Relationship Id="rId7" Type="http://schemas.openxmlformats.org/officeDocument/2006/relationships/image" Target="../media/image21.png"/><Relationship Id="rId12" Type="http://schemas.microsoft.com/office/2007/relationships/hdphoto" Target="../media/hdphoto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microsoft.com/office/2007/relationships/hdphoto" Target="../media/hdphoto4.wdp"/><Relationship Id="rId4" Type="http://schemas.openxmlformats.org/officeDocument/2006/relationships/image" Target="../media/image19.jpe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ikdörtgen 16">
            <a:extLst>
              <a:ext uri="{FF2B5EF4-FFF2-40B4-BE49-F238E27FC236}">
                <a16:creationId xmlns:a16="http://schemas.microsoft.com/office/drawing/2014/main" id="{F8BA0A73-4B4F-55A9-1C17-F7BC7A6EE099}"/>
              </a:ext>
            </a:extLst>
          </p:cNvPr>
          <p:cNvSpPr/>
          <p:nvPr/>
        </p:nvSpPr>
        <p:spPr>
          <a:xfrm>
            <a:off x="0" y="30807"/>
            <a:ext cx="12146280" cy="682719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  <a:alpha val="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1903E99-ED84-E17E-F5D9-3CABC2395C26}"/>
              </a:ext>
            </a:extLst>
          </p:cNvPr>
          <p:cNvSpPr txBox="1"/>
          <p:nvPr/>
        </p:nvSpPr>
        <p:spPr>
          <a:xfrm>
            <a:off x="3763236" y="4657649"/>
            <a:ext cx="4665518" cy="1032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400"/>
              </a:lnSpc>
            </a:pPr>
            <a:r>
              <a:rPr lang="tr-TR" sz="4000" b="1" err="1">
                <a:solidFill>
                  <a:srgbClr val="000000"/>
                </a:solidFill>
                <a:latin typeface="Lora" pitchFamily="2" charset="-94"/>
                <a:cs typeface="Poppins" panose="00000500000000000000" pitchFamily="2" charset="0"/>
              </a:rPr>
              <a:t>Revna</a:t>
            </a:r>
            <a:r>
              <a:rPr lang="tr-TR" sz="4000" b="1">
                <a:solidFill>
                  <a:srgbClr val="FFFFFF"/>
                </a:solidFill>
                <a:latin typeface="Lora" pitchFamily="2" charset="-94"/>
                <a:cs typeface="Poppins" panose="00000500000000000000" pitchFamily="2" charset="0"/>
              </a:rPr>
              <a:t> </a:t>
            </a:r>
            <a:r>
              <a:rPr lang="tr-TR" sz="4000" b="1">
                <a:solidFill>
                  <a:srgbClr val="F77F00"/>
                </a:solidFill>
                <a:latin typeface="Lora" pitchFamily="2" charset="-94"/>
                <a:cs typeface="Poppins" panose="00000500000000000000" pitchFamily="2" charset="0"/>
              </a:rPr>
              <a:t>Gibisi</a:t>
            </a:r>
            <a:r>
              <a:rPr lang="tr-TR" sz="4000" b="1">
                <a:solidFill>
                  <a:srgbClr val="FFFFFF"/>
                </a:solidFill>
                <a:latin typeface="Lora" pitchFamily="2" charset="-94"/>
                <a:cs typeface="Poppins" panose="00000500000000000000" pitchFamily="2" charset="0"/>
              </a:rPr>
              <a:t> </a:t>
            </a:r>
            <a:r>
              <a:rPr lang="tr-TR" sz="4000" b="1">
                <a:solidFill>
                  <a:srgbClr val="000000"/>
                </a:solidFill>
                <a:latin typeface="Lora" pitchFamily="2" charset="-94"/>
                <a:cs typeface="Poppins" panose="00000500000000000000" pitchFamily="2" charset="0"/>
              </a:rPr>
              <a:t>Yok!</a:t>
            </a:r>
            <a:r>
              <a:rPr lang="tr-TR" sz="4000" b="1">
                <a:solidFill>
                  <a:srgbClr val="FFFFFF"/>
                </a:solidFill>
                <a:latin typeface="Lora" pitchFamily="2" charset="-94"/>
                <a:cs typeface="Poppins" panose="00000500000000000000" pitchFamily="2" charset="0"/>
              </a:rPr>
              <a:t> </a:t>
            </a:r>
            <a:endParaRPr lang="en-US" sz="4000" b="1">
              <a:solidFill>
                <a:srgbClr val="FFFFFF"/>
              </a:solidFill>
              <a:latin typeface="Lora" pitchFamily="2" charset="-94"/>
              <a:cs typeface="Poppins" panose="000005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0D297F-8323-EBB6-7DD5-551E161F1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AB308B6-6D15-652C-6169-A9869D4E0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14" b="25002"/>
          <a:stretch>
            <a:fillRect/>
          </a:stretch>
        </p:blipFill>
        <p:spPr>
          <a:xfrm>
            <a:off x="2268680" y="1684343"/>
            <a:ext cx="7654639" cy="3489313"/>
          </a:xfrm>
          <a:prstGeom prst="rect">
            <a:avLst/>
          </a:prstGeom>
        </p:spPr>
      </p:pic>
      <p:sp>
        <p:nvSpPr>
          <p:cNvPr id="23" name="Dikdörtgen 22">
            <a:extLst>
              <a:ext uri="{FF2B5EF4-FFF2-40B4-BE49-F238E27FC236}">
                <a16:creationId xmlns:a16="http://schemas.microsoft.com/office/drawing/2014/main" id="{05632F06-BCB3-C9DF-2BCC-9688D0442439}"/>
              </a:ext>
            </a:extLst>
          </p:cNvPr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solidFill>
            <a:srgbClr val="F77F00"/>
          </a:solidFill>
          <a:ln>
            <a:solidFill>
              <a:srgbClr val="F7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Dikdörtgen 23">
            <a:extLst>
              <a:ext uri="{FF2B5EF4-FFF2-40B4-BE49-F238E27FC236}">
                <a16:creationId xmlns:a16="http://schemas.microsoft.com/office/drawing/2014/main" id="{9DAB4712-6463-DFA4-BF3B-DEA335191A87}"/>
              </a:ext>
            </a:extLst>
          </p:cNvPr>
          <p:cNvSpPr/>
          <p:nvPr/>
        </p:nvSpPr>
        <p:spPr>
          <a:xfrm>
            <a:off x="12146280" y="-2"/>
            <a:ext cx="45719" cy="6858000"/>
          </a:xfrm>
          <a:prstGeom prst="rect">
            <a:avLst/>
          </a:prstGeom>
          <a:solidFill>
            <a:srgbClr val="F77F00"/>
          </a:solidFill>
          <a:ln>
            <a:solidFill>
              <a:srgbClr val="F7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Dikdörtgen 24">
            <a:extLst>
              <a:ext uri="{FF2B5EF4-FFF2-40B4-BE49-F238E27FC236}">
                <a16:creationId xmlns:a16="http://schemas.microsoft.com/office/drawing/2014/main" id="{D64DF468-171D-D42C-AD27-1EC087413EF0}"/>
              </a:ext>
            </a:extLst>
          </p:cNvPr>
          <p:cNvSpPr/>
          <p:nvPr/>
        </p:nvSpPr>
        <p:spPr>
          <a:xfrm rot="5400000">
            <a:off x="6073136" y="-6088052"/>
            <a:ext cx="45719" cy="12191999"/>
          </a:xfrm>
          <a:prstGeom prst="rect">
            <a:avLst/>
          </a:prstGeom>
          <a:solidFill>
            <a:srgbClr val="F77F00"/>
          </a:solidFill>
          <a:ln>
            <a:solidFill>
              <a:srgbClr val="F7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Dikdörtgen 25">
            <a:extLst>
              <a:ext uri="{FF2B5EF4-FFF2-40B4-BE49-F238E27FC236}">
                <a16:creationId xmlns:a16="http://schemas.microsoft.com/office/drawing/2014/main" id="{44E93CA5-D120-2B78-CDF8-5E27F53AA177}"/>
              </a:ext>
            </a:extLst>
          </p:cNvPr>
          <p:cNvSpPr/>
          <p:nvPr/>
        </p:nvSpPr>
        <p:spPr>
          <a:xfrm rot="5400000">
            <a:off x="6073140" y="756920"/>
            <a:ext cx="45719" cy="12192003"/>
          </a:xfrm>
          <a:prstGeom prst="rect">
            <a:avLst/>
          </a:prstGeom>
          <a:solidFill>
            <a:srgbClr val="F77F00"/>
          </a:solidFill>
          <a:ln>
            <a:solidFill>
              <a:srgbClr val="F7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47237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18A461-0E43-ED0C-3F5D-F8A5BADBB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63832F4A-9DCE-ECE6-F791-195E0681B9D7}"/>
              </a:ext>
            </a:extLst>
          </p:cNvPr>
          <p:cNvSpPr txBox="1"/>
          <p:nvPr/>
        </p:nvSpPr>
        <p:spPr>
          <a:xfrm>
            <a:off x="7436374" y="818399"/>
            <a:ext cx="3001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r-TR" sz="2000" b="1">
                <a:latin typeface="Lora" pitchFamily="2" charset="-94"/>
              </a:rPr>
              <a:t>Personel</a:t>
            </a:r>
            <a:r>
              <a:rPr lang="tr-TR" sz="2000" b="1">
                <a:solidFill>
                  <a:srgbClr val="F77F00"/>
                </a:solidFill>
                <a:latin typeface="Lora" pitchFamily="2" charset="-94"/>
              </a:rPr>
              <a:t> </a:t>
            </a:r>
            <a:r>
              <a:rPr lang="tr-TR" sz="2000" b="1">
                <a:latin typeface="Lora" pitchFamily="2" charset="-94"/>
              </a:rPr>
              <a:t>Yaka</a:t>
            </a:r>
            <a:r>
              <a:rPr lang="tr-TR" sz="2000" b="1">
                <a:solidFill>
                  <a:srgbClr val="F77F00"/>
                </a:solidFill>
                <a:latin typeface="Lora" pitchFamily="2" charset="-94"/>
              </a:rPr>
              <a:t> </a:t>
            </a:r>
            <a:r>
              <a:rPr lang="tr-TR" sz="2000" b="1">
                <a:latin typeface="Lora" pitchFamily="2" charset="-94"/>
              </a:rPr>
              <a:t>Kartı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76B2DB54-716C-9A89-D468-33280EDB46D0}"/>
              </a:ext>
            </a:extLst>
          </p:cNvPr>
          <p:cNvSpPr txBox="1"/>
          <p:nvPr/>
        </p:nvSpPr>
        <p:spPr>
          <a:xfrm flipH="1">
            <a:off x="2168987" y="818399"/>
            <a:ext cx="2586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r-TR" sz="2000" b="1">
                <a:latin typeface="Lora" pitchFamily="2" charset="-94"/>
              </a:rPr>
              <a:t>Kartvizit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DF46DF8B-1DBE-7BA6-B9B2-6AE489BFE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036" y="1669215"/>
            <a:ext cx="2998724" cy="1809903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A3621324-090B-D818-1146-C5EE5C677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19" y="3929824"/>
            <a:ext cx="2998724" cy="1946192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4D193035-3B7A-D808-F136-3DA4CE7845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65" y="5916344"/>
            <a:ext cx="941656" cy="941656"/>
          </a:xfrm>
          <a:prstGeom prst="rect">
            <a:avLst/>
          </a:prstGeom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id="{77308DA7-53A1-D87C-F9A3-AF7D5A62BBFF}"/>
              </a:ext>
            </a:extLst>
          </p:cNvPr>
          <p:cNvSpPr/>
          <p:nvPr/>
        </p:nvSpPr>
        <p:spPr>
          <a:xfrm rot="5400000">
            <a:off x="6073136" y="-6088052"/>
            <a:ext cx="45719" cy="12191999"/>
          </a:xfrm>
          <a:prstGeom prst="rect">
            <a:avLst/>
          </a:prstGeom>
          <a:solidFill>
            <a:srgbClr val="F77F00"/>
          </a:solidFill>
          <a:ln>
            <a:solidFill>
              <a:srgbClr val="F7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39428ACF-B0AA-B250-A5A7-8F7CCAFAD411}"/>
              </a:ext>
            </a:extLst>
          </p:cNvPr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solidFill>
            <a:srgbClr val="F77F00"/>
          </a:solidFill>
          <a:ln>
            <a:solidFill>
              <a:srgbClr val="F7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FDE52D01-830D-134D-75C3-6F3E91A50E6B}"/>
              </a:ext>
            </a:extLst>
          </p:cNvPr>
          <p:cNvSpPr/>
          <p:nvPr/>
        </p:nvSpPr>
        <p:spPr>
          <a:xfrm rot="5400000">
            <a:off x="6073140" y="756920"/>
            <a:ext cx="45719" cy="12192003"/>
          </a:xfrm>
          <a:prstGeom prst="rect">
            <a:avLst/>
          </a:prstGeom>
          <a:solidFill>
            <a:srgbClr val="F77F00"/>
          </a:solidFill>
          <a:ln>
            <a:solidFill>
              <a:srgbClr val="F7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0811B1D2-E1BA-A771-C749-3ABC307050B1}"/>
              </a:ext>
            </a:extLst>
          </p:cNvPr>
          <p:cNvSpPr/>
          <p:nvPr/>
        </p:nvSpPr>
        <p:spPr>
          <a:xfrm>
            <a:off x="12146280" y="-2"/>
            <a:ext cx="45719" cy="6858000"/>
          </a:xfrm>
          <a:prstGeom prst="rect">
            <a:avLst/>
          </a:prstGeom>
          <a:solidFill>
            <a:srgbClr val="F77F00"/>
          </a:solidFill>
          <a:ln>
            <a:solidFill>
              <a:srgbClr val="F7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48E1C78A-E551-2E66-A648-AFF69B4B07F3}"/>
              </a:ext>
            </a:extLst>
          </p:cNvPr>
          <p:cNvSpPr txBox="1"/>
          <p:nvPr/>
        </p:nvSpPr>
        <p:spPr>
          <a:xfrm>
            <a:off x="11771260" y="647080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/>
              <a:t>10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613CC8AD-7A2A-140A-D0CD-374C25A1FD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550" y="1098645"/>
            <a:ext cx="2539641" cy="494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91A3F2-F129-B41C-ED85-4694B0648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3CBCDB3-77C8-A995-B7D9-76019C93098B}"/>
              </a:ext>
            </a:extLst>
          </p:cNvPr>
          <p:cNvSpPr txBox="1"/>
          <p:nvPr/>
        </p:nvSpPr>
        <p:spPr>
          <a:xfrm>
            <a:off x="3091359" y="323405"/>
            <a:ext cx="7252176" cy="1032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400"/>
              </a:lnSpc>
            </a:pPr>
            <a:r>
              <a:rPr lang="tr-TR" sz="4000" b="1">
                <a:latin typeface="Lora" pitchFamily="2" charset="-94"/>
                <a:cs typeface="Poppins" panose="00000500000000000000" pitchFamily="2" charset="0"/>
              </a:rPr>
              <a:t>Promosyon</a:t>
            </a:r>
            <a:r>
              <a:rPr lang="tr-TR" sz="4000" b="1">
                <a:solidFill>
                  <a:srgbClr val="F77F00"/>
                </a:solidFill>
                <a:latin typeface="Lora" pitchFamily="2" charset="-94"/>
                <a:cs typeface="Poppins" panose="00000500000000000000" pitchFamily="2" charset="0"/>
              </a:rPr>
              <a:t> </a:t>
            </a:r>
            <a:r>
              <a:rPr lang="tr-TR" sz="4000" b="1">
                <a:latin typeface="Lora" pitchFamily="2" charset="-94"/>
                <a:cs typeface="Poppins" panose="00000500000000000000" pitchFamily="2" charset="0"/>
              </a:rPr>
              <a:t>Ürünlerimiz</a:t>
            </a:r>
            <a:endParaRPr lang="en-US" sz="4000" b="1">
              <a:latin typeface="Lora" pitchFamily="2" charset="-94"/>
              <a:cs typeface="Poppins" panose="00000500000000000000" pitchFamily="2" charset="0"/>
            </a:endParaRP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E02F59E4-3700-8060-B114-6D911DAB9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65" y="5916344"/>
            <a:ext cx="941656" cy="941656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63315FEB-01B1-B2F1-9031-36EE1FE2E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009" y="2269137"/>
            <a:ext cx="2431730" cy="2905433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671C20FB-224C-03B0-8CC4-29EF70804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87" y="1966376"/>
            <a:ext cx="2067781" cy="2925243"/>
          </a:xfrm>
          <a:prstGeom prst="rect">
            <a:avLst/>
          </a:prstGeom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id="{9F73BC68-BF8F-FF16-A2FE-CE49856DCE02}"/>
              </a:ext>
            </a:extLst>
          </p:cNvPr>
          <p:cNvSpPr/>
          <p:nvPr/>
        </p:nvSpPr>
        <p:spPr>
          <a:xfrm rot="5400000">
            <a:off x="6073136" y="-6088052"/>
            <a:ext cx="45719" cy="12191999"/>
          </a:xfrm>
          <a:prstGeom prst="rect">
            <a:avLst/>
          </a:prstGeom>
          <a:solidFill>
            <a:srgbClr val="F77F00"/>
          </a:solidFill>
          <a:ln>
            <a:solidFill>
              <a:srgbClr val="F7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F2AB8005-838F-0E90-473B-A82E58B1345B}"/>
              </a:ext>
            </a:extLst>
          </p:cNvPr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solidFill>
            <a:srgbClr val="F77F00"/>
          </a:solidFill>
          <a:ln>
            <a:solidFill>
              <a:srgbClr val="F7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8E7C2D53-3B95-9AB6-24FC-03983C7BA551}"/>
              </a:ext>
            </a:extLst>
          </p:cNvPr>
          <p:cNvSpPr/>
          <p:nvPr/>
        </p:nvSpPr>
        <p:spPr>
          <a:xfrm rot="5400000">
            <a:off x="6073140" y="756920"/>
            <a:ext cx="45719" cy="12192003"/>
          </a:xfrm>
          <a:prstGeom prst="rect">
            <a:avLst/>
          </a:prstGeom>
          <a:solidFill>
            <a:srgbClr val="F77F00"/>
          </a:solidFill>
          <a:ln>
            <a:solidFill>
              <a:srgbClr val="F7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025C5E2B-DC34-300F-AE90-B8F3F570D974}"/>
              </a:ext>
            </a:extLst>
          </p:cNvPr>
          <p:cNvSpPr/>
          <p:nvPr/>
        </p:nvSpPr>
        <p:spPr>
          <a:xfrm>
            <a:off x="12146280" y="-2"/>
            <a:ext cx="45719" cy="6858000"/>
          </a:xfrm>
          <a:prstGeom prst="rect">
            <a:avLst/>
          </a:prstGeom>
          <a:solidFill>
            <a:srgbClr val="F77F00"/>
          </a:solidFill>
          <a:ln>
            <a:solidFill>
              <a:srgbClr val="F7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B6070AF6-7074-B05E-5DC9-C8E3060D59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656" y="1481050"/>
            <a:ext cx="3266411" cy="4083015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55560565-CFBC-3650-F099-982A746105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7750" r="90000">
                        <a14:foregroundMark x1="7750" y1="47969" x2="7750" y2="47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735" y="1481050"/>
            <a:ext cx="2076902" cy="3323043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AC6D5707-BA7E-90B6-D301-A47A652C07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64444" y1="40370" x2="64444" y2="40370"/>
                        <a14:foregroundMark x1="64444" y1="40370" x2="40648" y2="37037"/>
                        <a14:foregroundMark x1="40648" y1="37037" x2="65278" y2="35111"/>
                        <a14:foregroundMark x1="65278" y1="35111" x2="58611" y2="43333"/>
                        <a14:foregroundMark x1="36481" y1="35778" x2="36481" y2="35778"/>
                        <a14:foregroundMark x1="36481" y1="35778" x2="41759" y2="36222"/>
                        <a14:foregroundMark x1="41759" y1="36222" x2="41759" y2="36222"/>
                        <a14:foregroundMark x1="41759" y1="36222" x2="55648" y2="36444"/>
                        <a14:foregroundMark x1="55648" y1="36444" x2="37870" y2="35556"/>
                        <a14:foregroundMark x1="37870" y1="35556" x2="55463" y2="35185"/>
                        <a14:foregroundMark x1="55463" y1="35185" x2="36759" y2="36000"/>
                        <a14:foregroundMark x1="67685" y1="39111" x2="75463" y2="47704"/>
                        <a14:foregroundMark x1="75463" y1="47704" x2="66944" y2="38000"/>
                        <a14:foregroundMark x1="66944" y1="38000" x2="72685" y2="4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603" y="1817960"/>
            <a:ext cx="3655369" cy="4569212"/>
          </a:xfrm>
          <a:prstGeom prst="rect">
            <a:avLst/>
          </a:prstGeom>
        </p:spPr>
      </p:pic>
      <p:pic>
        <p:nvPicPr>
          <p:cNvPr id="29" name="Resim 28">
            <a:extLst>
              <a:ext uri="{FF2B5EF4-FFF2-40B4-BE49-F238E27FC236}">
                <a16:creationId xmlns:a16="http://schemas.microsoft.com/office/drawing/2014/main" id="{40FD82C7-D292-DECE-6210-BA04B4CFFF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09015">
            <a:off x="3180582" y="2338379"/>
            <a:ext cx="5180398" cy="2864716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1E6C402C-C6CD-3FA4-16B9-ABD447E0A55C}"/>
              </a:ext>
            </a:extLst>
          </p:cNvPr>
          <p:cNvSpPr txBox="1"/>
          <p:nvPr/>
        </p:nvSpPr>
        <p:spPr>
          <a:xfrm>
            <a:off x="11771260" y="647080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488973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D57F7C-2FB8-729D-4D01-8E8BBF0A3B8C}"/>
              </a:ext>
            </a:extLst>
          </p:cNvPr>
          <p:cNvSpPr txBox="1"/>
          <p:nvPr/>
        </p:nvSpPr>
        <p:spPr>
          <a:xfrm>
            <a:off x="235974" y="5802952"/>
            <a:ext cx="4016655" cy="707886"/>
          </a:xfrm>
          <a:prstGeom prst="rect">
            <a:avLst/>
          </a:prstGeom>
          <a:noFill/>
          <a:ln>
            <a:solidFill>
              <a:srgbClr val="F77F00"/>
            </a:solidFill>
          </a:ln>
        </p:spPr>
        <p:txBody>
          <a:bodyPr wrap="square" rtlCol="0">
            <a:spAutoFit/>
          </a:bodyPr>
          <a:lstStyle/>
          <a:p>
            <a:r>
              <a:rPr lang="tr-TR" sz="4000" b="1">
                <a:solidFill>
                  <a:srgbClr val="F77F00"/>
                </a:solidFill>
                <a:latin typeface="Lora" pitchFamily="2" charset="-94"/>
                <a:cs typeface="Poppins SemiBold" panose="00000700000000000000" pitchFamily="2" charset="0"/>
              </a:rPr>
              <a:t>  </a:t>
            </a:r>
            <a:r>
              <a:rPr lang="tr-TR" sz="4000" b="1">
                <a:latin typeface="Lora" pitchFamily="2" charset="-94"/>
                <a:cs typeface="Poppins SemiBold" panose="00000700000000000000" pitchFamily="2" charset="0"/>
              </a:rPr>
              <a:t>Hizmetlerimiz</a:t>
            </a:r>
            <a:endParaRPr lang="en-US" sz="4000" b="1">
              <a:latin typeface="Lora" pitchFamily="2" charset="-94"/>
              <a:cs typeface="Poppins SemiBold" panose="00000700000000000000" pitchFamily="2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016595B-E739-924E-9A67-713C03DCED6A}"/>
              </a:ext>
            </a:extLst>
          </p:cNvPr>
          <p:cNvSpPr txBox="1"/>
          <p:nvPr/>
        </p:nvSpPr>
        <p:spPr>
          <a:xfrm>
            <a:off x="5370144" y="2308686"/>
            <a:ext cx="4607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>
                <a:solidFill>
                  <a:srgbClr val="000000"/>
                </a:solidFill>
                <a:latin typeface="Montserrat" pitchFamily="2" charset="-94"/>
                <a:cs typeface="Rubik SemiBold" pitchFamily="2" charset="-79"/>
              </a:rPr>
              <a:t>Fotoğraf ve Video Prodüksiyonu</a:t>
            </a:r>
            <a:endParaRPr lang="en-US" sz="2000">
              <a:solidFill>
                <a:srgbClr val="000000"/>
              </a:solidFill>
              <a:latin typeface="Montserrat" pitchFamily="2" charset="-94"/>
              <a:cs typeface="Rubik SemiBold" pitchFamily="2" charset="-79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37C19CD-B6D0-2494-5588-9455F56193E7}"/>
              </a:ext>
            </a:extLst>
          </p:cNvPr>
          <p:cNvSpPr txBox="1"/>
          <p:nvPr/>
        </p:nvSpPr>
        <p:spPr>
          <a:xfrm>
            <a:off x="5370143" y="3842475"/>
            <a:ext cx="3804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>
                <a:solidFill>
                  <a:srgbClr val="000000"/>
                </a:solidFill>
                <a:latin typeface="Montserrat" pitchFamily="2" charset="-94"/>
                <a:cs typeface="Rubik SemiBold" pitchFamily="2" charset="-79"/>
              </a:rPr>
              <a:t>Kurumsal Kimlik Tasarımı</a:t>
            </a:r>
            <a:endParaRPr lang="en-US" sz="2000">
              <a:solidFill>
                <a:srgbClr val="000000"/>
              </a:solidFill>
              <a:latin typeface="Montserrat" pitchFamily="2" charset="-94"/>
              <a:cs typeface="Rubik SemiBold" pitchFamily="2" charset="-79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8565CAD6-834F-B0D5-854C-F6ACA62CDC0B}"/>
              </a:ext>
            </a:extLst>
          </p:cNvPr>
          <p:cNvSpPr txBox="1"/>
          <p:nvPr/>
        </p:nvSpPr>
        <p:spPr>
          <a:xfrm>
            <a:off x="5370144" y="4353738"/>
            <a:ext cx="3408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err="1">
                <a:solidFill>
                  <a:srgbClr val="000000"/>
                </a:solidFill>
                <a:latin typeface="Montserrat" pitchFamily="2" charset="-94"/>
                <a:cs typeface="Rubik SemiBold" pitchFamily="2" charset="-79"/>
              </a:rPr>
              <a:t>Influencer</a:t>
            </a:r>
            <a:r>
              <a:rPr lang="tr-TR" sz="2000">
                <a:solidFill>
                  <a:srgbClr val="000000"/>
                </a:solidFill>
                <a:latin typeface="Montserrat" pitchFamily="2" charset="-94"/>
                <a:cs typeface="Rubik SemiBold" pitchFamily="2" charset="-79"/>
              </a:rPr>
              <a:t> Marketing</a:t>
            </a:r>
            <a:endParaRPr lang="en-US" sz="2000">
              <a:solidFill>
                <a:srgbClr val="000000"/>
              </a:solidFill>
              <a:latin typeface="Montserrat" pitchFamily="2" charset="-94"/>
              <a:cs typeface="Rubik SemiBold" pitchFamily="2" charset="-79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BBD53494-E109-03CB-9CEE-4FCC9AA5075E}"/>
              </a:ext>
            </a:extLst>
          </p:cNvPr>
          <p:cNvSpPr txBox="1"/>
          <p:nvPr/>
        </p:nvSpPr>
        <p:spPr>
          <a:xfrm>
            <a:off x="5370144" y="3331212"/>
            <a:ext cx="3575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>
                <a:solidFill>
                  <a:srgbClr val="000000"/>
                </a:solidFill>
                <a:latin typeface="Montserrat" pitchFamily="2" charset="-94"/>
                <a:cs typeface="Rubik SemiBold" pitchFamily="2" charset="-79"/>
              </a:rPr>
              <a:t>Sosyal Medya Yönetimi</a:t>
            </a:r>
            <a:endParaRPr lang="en-US" sz="2000">
              <a:solidFill>
                <a:srgbClr val="000000"/>
              </a:solidFill>
              <a:latin typeface="Montserrat" pitchFamily="2" charset="-94"/>
              <a:cs typeface="Rubik SemiBold" pitchFamily="2" charset="-79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CFC7182F-B06F-5E15-6DA3-AE78E6B7F505}"/>
              </a:ext>
            </a:extLst>
          </p:cNvPr>
          <p:cNvSpPr txBox="1"/>
          <p:nvPr/>
        </p:nvSpPr>
        <p:spPr>
          <a:xfrm>
            <a:off x="5370144" y="4864999"/>
            <a:ext cx="24429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>
                <a:solidFill>
                  <a:srgbClr val="000000"/>
                </a:solidFill>
                <a:latin typeface="Montserrat" pitchFamily="2" charset="-94"/>
                <a:cs typeface="Rubik SemiBold" pitchFamily="2" charset="-79"/>
              </a:rPr>
              <a:t>Grafik Tasarım</a:t>
            </a:r>
            <a:endParaRPr lang="en-US" sz="2000">
              <a:solidFill>
                <a:srgbClr val="000000"/>
              </a:solidFill>
              <a:latin typeface="Montserrat" pitchFamily="2" charset="-94"/>
              <a:cs typeface="Rubik SemiBold" pitchFamily="2" charset="-79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813F2A8B-EE75-88F1-F063-3C1599F7309D}"/>
              </a:ext>
            </a:extLst>
          </p:cNvPr>
          <p:cNvSpPr txBox="1"/>
          <p:nvPr/>
        </p:nvSpPr>
        <p:spPr>
          <a:xfrm>
            <a:off x="5370144" y="2819949"/>
            <a:ext cx="3575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>
                <a:solidFill>
                  <a:srgbClr val="000000"/>
                </a:solidFill>
                <a:latin typeface="Montserrat" pitchFamily="2" charset="-94"/>
                <a:cs typeface="Rubik SemiBold" pitchFamily="2" charset="-79"/>
              </a:rPr>
              <a:t>Web Tasarımı &amp; Yazılım</a:t>
            </a:r>
            <a:endParaRPr lang="en-US" sz="2000">
              <a:solidFill>
                <a:srgbClr val="000000"/>
              </a:solidFill>
              <a:latin typeface="Montserrat" pitchFamily="2" charset="-94"/>
              <a:cs typeface="Rubik SemiBold" pitchFamily="2" charset="-79"/>
            </a:endParaRPr>
          </a:p>
        </p:txBody>
      </p: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15C2CC71-2A1A-189E-4510-6FBED7E424F4}"/>
              </a:ext>
            </a:extLst>
          </p:cNvPr>
          <p:cNvCxnSpPr>
            <a:cxnSpLocks/>
          </p:cNvCxnSpPr>
          <p:nvPr/>
        </p:nvCxnSpPr>
        <p:spPr>
          <a:xfrm>
            <a:off x="770066" y="3619933"/>
            <a:ext cx="4331619" cy="0"/>
          </a:xfrm>
          <a:prstGeom prst="line">
            <a:avLst/>
          </a:prstGeom>
          <a:ln w="19050">
            <a:solidFill>
              <a:srgbClr val="F77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08391116-C98A-6E01-744B-33609F92A21B}"/>
              </a:ext>
            </a:extLst>
          </p:cNvPr>
          <p:cNvCxnSpPr>
            <a:cxnSpLocks/>
          </p:cNvCxnSpPr>
          <p:nvPr/>
        </p:nvCxnSpPr>
        <p:spPr>
          <a:xfrm>
            <a:off x="5101685" y="2324100"/>
            <a:ext cx="0" cy="2777854"/>
          </a:xfrm>
          <a:prstGeom prst="line">
            <a:avLst/>
          </a:prstGeom>
          <a:ln w="31750">
            <a:solidFill>
              <a:srgbClr val="F77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A43E782F-8FEF-95BC-E657-F31FD1A40F22}"/>
              </a:ext>
            </a:extLst>
          </p:cNvPr>
          <p:cNvCxnSpPr>
            <a:cxnSpLocks/>
          </p:cNvCxnSpPr>
          <p:nvPr/>
        </p:nvCxnSpPr>
        <p:spPr>
          <a:xfrm>
            <a:off x="770066" y="3619933"/>
            <a:ext cx="0" cy="2183019"/>
          </a:xfrm>
          <a:prstGeom prst="line">
            <a:avLst/>
          </a:prstGeom>
          <a:ln w="19050">
            <a:solidFill>
              <a:srgbClr val="EE6535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6">
            <a:extLst>
              <a:ext uri="{FF2B5EF4-FFF2-40B4-BE49-F238E27FC236}">
                <a16:creationId xmlns:a16="http://schemas.microsoft.com/office/drawing/2014/main" id="{E03375D4-7E7B-D5A8-A93A-A09CD4633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9DA22AF-3CED-5B5B-F0EE-BB4AAD6FE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74" y="-555"/>
            <a:ext cx="941656" cy="941656"/>
          </a:xfrm>
          <a:prstGeom prst="rect">
            <a:avLst/>
          </a:prstGeom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6378BA55-8DE2-2EB5-235B-CEB84C28B233}"/>
              </a:ext>
            </a:extLst>
          </p:cNvPr>
          <p:cNvSpPr/>
          <p:nvPr/>
        </p:nvSpPr>
        <p:spPr>
          <a:xfrm rot="5400000">
            <a:off x="6073136" y="-6088052"/>
            <a:ext cx="45719" cy="12191999"/>
          </a:xfrm>
          <a:prstGeom prst="rect">
            <a:avLst/>
          </a:prstGeom>
          <a:solidFill>
            <a:srgbClr val="F77F00"/>
          </a:solidFill>
          <a:ln>
            <a:solidFill>
              <a:srgbClr val="F7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B0E25DAD-34F8-6B87-527E-01C2B1D56743}"/>
              </a:ext>
            </a:extLst>
          </p:cNvPr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solidFill>
            <a:srgbClr val="F77F00"/>
          </a:solidFill>
          <a:ln>
            <a:solidFill>
              <a:srgbClr val="F7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359D6804-20E1-DA6A-E63A-E5679BCB969D}"/>
              </a:ext>
            </a:extLst>
          </p:cNvPr>
          <p:cNvSpPr/>
          <p:nvPr/>
        </p:nvSpPr>
        <p:spPr>
          <a:xfrm rot="5400000">
            <a:off x="6073140" y="756920"/>
            <a:ext cx="45719" cy="12192003"/>
          </a:xfrm>
          <a:prstGeom prst="rect">
            <a:avLst/>
          </a:prstGeom>
          <a:solidFill>
            <a:srgbClr val="F77F00"/>
          </a:solidFill>
          <a:ln>
            <a:solidFill>
              <a:srgbClr val="F7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16926511-4FE9-DF99-D51D-0386CDE23CCE}"/>
              </a:ext>
            </a:extLst>
          </p:cNvPr>
          <p:cNvSpPr/>
          <p:nvPr/>
        </p:nvSpPr>
        <p:spPr>
          <a:xfrm>
            <a:off x="12146280" y="-2"/>
            <a:ext cx="45719" cy="6858000"/>
          </a:xfrm>
          <a:prstGeom prst="rect">
            <a:avLst/>
          </a:prstGeom>
          <a:solidFill>
            <a:srgbClr val="F77F00"/>
          </a:solidFill>
          <a:ln>
            <a:solidFill>
              <a:srgbClr val="F7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EC7C99BF-0BEE-E30C-3782-A98D76C4BC6E}"/>
              </a:ext>
            </a:extLst>
          </p:cNvPr>
          <p:cNvSpPr txBox="1"/>
          <p:nvPr/>
        </p:nvSpPr>
        <p:spPr>
          <a:xfrm>
            <a:off x="11771260" y="647080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824474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FA0CBEE-A5CC-DAE0-B82F-F9623E419CD6}"/>
              </a:ext>
            </a:extLst>
          </p:cNvPr>
          <p:cNvSpPr txBox="1"/>
          <p:nvPr/>
        </p:nvSpPr>
        <p:spPr>
          <a:xfrm>
            <a:off x="4932680" y="592893"/>
            <a:ext cx="2326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b="1">
                <a:latin typeface="Lora" pitchFamily="2" charset="-94"/>
                <a:cs typeface="Rubik"/>
              </a:rPr>
              <a:t>Ekibimiz</a:t>
            </a:r>
            <a:endParaRPr lang="en-US" sz="4000" b="1">
              <a:latin typeface="Lora" pitchFamily="2" charset="-94"/>
              <a:cs typeface="Rubik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0D6790-16BC-F8B7-A077-71B78824E632}"/>
              </a:ext>
            </a:extLst>
          </p:cNvPr>
          <p:cNvSpPr/>
          <p:nvPr/>
        </p:nvSpPr>
        <p:spPr>
          <a:xfrm>
            <a:off x="216311" y="4207740"/>
            <a:ext cx="1729470" cy="379498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>
                <a:solidFill>
                  <a:srgbClr val="F77F00"/>
                </a:solidFill>
                <a:latin typeface="Montserrat" panose="00000500000000000000" pitchFamily="2" charset="-94"/>
              </a:rPr>
              <a:t>Kreatif Direktör</a:t>
            </a:r>
          </a:p>
          <a:p>
            <a:pPr algn="ctr"/>
            <a:r>
              <a:rPr lang="tr-TR" sz="1200">
                <a:latin typeface="Montserrat" panose="00000500000000000000" pitchFamily="2" charset="-94"/>
              </a:rPr>
              <a:t>Gülcan Öztürk</a:t>
            </a:r>
            <a:endParaRPr lang="en-US" sz="1200">
              <a:latin typeface="Montserrat" panose="00000500000000000000" pitchFamily="2" charset="-9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9574B62-0CB4-E991-7D8B-87EEAE85E27B}"/>
              </a:ext>
            </a:extLst>
          </p:cNvPr>
          <p:cNvSpPr txBox="1"/>
          <p:nvPr/>
        </p:nvSpPr>
        <p:spPr>
          <a:xfrm>
            <a:off x="6682056" y="2878512"/>
            <a:ext cx="1887221" cy="249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300"/>
              </a:lnSpc>
            </a:pPr>
            <a:r>
              <a:rPr lang="en-US" sz="900" b="0" i="0" spc="80">
                <a:solidFill>
                  <a:schemeClr val="bg1"/>
                </a:solidFill>
                <a:effectLst/>
                <a:latin typeface="Rubik SemiBold" pitchFamily="2" charset="-79"/>
                <a:cs typeface="Rubik SemiBold" pitchFamily="2" charset="-79"/>
              </a:rPr>
              <a:t>CMYK</a:t>
            </a:r>
            <a:r>
              <a:rPr lang="en-US" sz="900" b="0" i="0" spc="80">
                <a:solidFill>
                  <a:schemeClr val="bg1"/>
                </a:solidFill>
                <a:effectLst/>
                <a:latin typeface="Rubik" pitchFamily="2" charset="-79"/>
                <a:cs typeface="Rubik" pitchFamily="2" charset="-79"/>
              </a:rPr>
              <a:t>     </a:t>
            </a:r>
            <a:r>
              <a:rPr lang="en-US" sz="900" spc="80">
                <a:solidFill>
                  <a:schemeClr val="bg1"/>
                </a:solidFill>
                <a:latin typeface="Rubik" pitchFamily="2" charset="-79"/>
                <a:cs typeface="Rubik" pitchFamily="2" charset="-79"/>
              </a:rPr>
              <a:t>0, 23, </a:t>
            </a:r>
            <a:r>
              <a:rPr lang="en-US" sz="900" b="0" i="0" spc="80">
                <a:solidFill>
                  <a:schemeClr val="bg1"/>
                </a:solidFill>
                <a:effectLst/>
                <a:latin typeface="Rubik" pitchFamily="2" charset="-79"/>
                <a:cs typeface="Rubik" pitchFamily="2" charset="-79"/>
              </a:rPr>
              <a:t>50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5A23767-4353-0351-B53C-54CED107D52C}"/>
              </a:ext>
            </a:extLst>
          </p:cNvPr>
          <p:cNvSpPr txBox="1"/>
          <p:nvPr/>
        </p:nvSpPr>
        <p:spPr>
          <a:xfrm>
            <a:off x="373979" y="1735886"/>
            <a:ext cx="2493544" cy="282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700"/>
              </a:lnSpc>
            </a:pPr>
            <a:r>
              <a:rPr lang="en-US" sz="900" b="0" i="0">
                <a:solidFill>
                  <a:srgbClr val="000000"/>
                </a:solidFill>
                <a:effectLst/>
                <a:latin typeface="Rubik" pitchFamily="2" charset="-79"/>
                <a:cs typeface="Rubik" pitchFamily="2" charset="-79"/>
              </a:rPr>
              <a:t>. </a:t>
            </a:r>
            <a:endParaRPr lang="en-US" sz="900">
              <a:latin typeface="Rubik" pitchFamily="2" charset="-79"/>
              <a:cs typeface="Rubik" pitchFamily="2" charset="-79"/>
            </a:endParaRP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F7F62EE1-BD84-DDD0-EC6E-941D687FF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944" y="1811587"/>
            <a:ext cx="1570244" cy="2093659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EB0D1F9C-E068-4933-BAEF-24A8B2595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16" y="1839169"/>
            <a:ext cx="1606706" cy="213384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1DD23AC0-26E0-FE76-BD2C-801EC8EA3B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677" y="1839169"/>
            <a:ext cx="1606001" cy="2133848"/>
          </a:xfrm>
          <a:prstGeom prst="rect">
            <a:avLst/>
          </a:prstGeom>
        </p:spPr>
      </p:pic>
      <p:pic>
        <p:nvPicPr>
          <p:cNvPr id="24" name="Resim 23">
            <a:extLst>
              <a:ext uri="{FF2B5EF4-FFF2-40B4-BE49-F238E27FC236}">
                <a16:creationId xmlns:a16="http://schemas.microsoft.com/office/drawing/2014/main" id="{B14416CD-5D1F-879F-E5C7-C18D557712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810" y="1831681"/>
            <a:ext cx="1606002" cy="2133848"/>
          </a:xfrm>
          <a:prstGeom prst="rect">
            <a:avLst/>
          </a:prstGeom>
        </p:spPr>
      </p:pic>
      <p:pic>
        <p:nvPicPr>
          <p:cNvPr id="26" name="Resim 25">
            <a:extLst>
              <a:ext uri="{FF2B5EF4-FFF2-40B4-BE49-F238E27FC236}">
                <a16:creationId xmlns:a16="http://schemas.microsoft.com/office/drawing/2014/main" id="{F6B2A505-4889-E703-4497-7293CFCA23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244" y="1824194"/>
            <a:ext cx="1606001" cy="2141335"/>
          </a:xfrm>
          <a:prstGeom prst="rect">
            <a:avLst/>
          </a:prstGeom>
        </p:spPr>
      </p:pic>
      <p:pic>
        <p:nvPicPr>
          <p:cNvPr id="28" name="Resim 27">
            <a:extLst>
              <a:ext uri="{FF2B5EF4-FFF2-40B4-BE49-F238E27FC236}">
                <a16:creationId xmlns:a16="http://schemas.microsoft.com/office/drawing/2014/main" id="{0F1CCB74-1466-06F7-9F3C-EDA22D6FBA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288" y="1831682"/>
            <a:ext cx="1606001" cy="2133847"/>
          </a:xfrm>
          <a:prstGeom prst="rect">
            <a:avLst/>
          </a:prstGeom>
        </p:spPr>
      </p:pic>
      <p:sp>
        <p:nvSpPr>
          <p:cNvPr id="21" name="Rectangle 18">
            <a:extLst>
              <a:ext uri="{FF2B5EF4-FFF2-40B4-BE49-F238E27FC236}">
                <a16:creationId xmlns:a16="http://schemas.microsoft.com/office/drawing/2014/main" id="{9A91B6D3-02F7-DE30-FFC2-DA9F2B5BCB75}"/>
              </a:ext>
            </a:extLst>
          </p:cNvPr>
          <p:cNvSpPr/>
          <p:nvPr/>
        </p:nvSpPr>
        <p:spPr>
          <a:xfrm>
            <a:off x="10293944" y="4169624"/>
            <a:ext cx="1606707" cy="3794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8">
            <a:extLst>
              <a:ext uri="{FF2B5EF4-FFF2-40B4-BE49-F238E27FC236}">
                <a16:creationId xmlns:a16="http://schemas.microsoft.com/office/drawing/2014/main" id="{00B7EC80-4F1C-F97B-BF40-6BD70934E089}"/>
              </a:ext>
            </a:extLst>
          </p:cNvPr>
          <p:cNvSpPr/>
          <p:nvPr/>
        </p:nvSpPr>
        <p:spPr>
          <a:xfrm>
            <a:off x="2129934" y="4228573"/>
            <a:ext cx="2015031" cy="3794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>
                <a:solidFill>
                  <a:srgbClr val="F77F00"/>
                </a:solidFill>
                <a:latin typeface="Montserrat" panose="00000500000000000000" pitchFamily="2" charset="-94"/>
              </a:rPr>
              <a:t>Genel</a:t>
            </a:r>
            <a:r>
              <a:rPr lang="tr-TR" sz="1200">
                <a:latin typeface="Montserrat" panose="00000500000000000000" pitchFamily="2" charset="-94"/>
              </a:rPr>
              <a:t> </a:t>
            </a:r>
            <a:r>
              <a:rPr lang="tr-TR" sz="1200">
                <a:solidFill>
                  <a:srgbClr val="F77F00"/>
                </a:solidFill>
                <a:latin typeface="Montserrat" panose="00000500000000000000" pitchFamily="2" charset="-94"/>
              </a:rPr>
              <a:t>Koordinatör</a:t>
            </a:r>
          </a:p>
          <a:p>
            <a:pPr algn="ctr"/>
            <a:r>
              <a:rPr lang="tr-TR" sz="1200">
                <a:latin typeface="Montserrat" panose="00000500000000000000" pitchFamily="2" charset="-94"/>
              </a:rPr>
              <a:t>Merve Bayram</a:t>
            </a:r>
            <a:endParaRPr lang="en-US" sz="1200">
              <a:latin typeface="Montserrat" panose="00000500000000000000" pitchFamily="2" charset="-94"/>
            </a:endParaRPr>
          </a:p>
        </p:txBody>
      </p:sp>
      <p:pic>
        <p:nvPicPr>
          <p:cNvPr id="25" name="Resim 24">
            <a:extLst>
              <a:ext uri="{FF2B5EF4-FFF2-40B4-BE49-F238E27FC236}">
                <a16:creationId xmlns:a16="http://schemas.microsoft.com/office/drawing/2014/main" id="{91F1ECD4-DE89-9D2C-CAC3-ABE6B198D5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5497" y="4207738"/>
            <a:ext cx="1609483" cy="379499"/>
          </a:xfrm>
          <a:prstGeom prst="rect">
            <a:avLst/>
          </a:prstGeom>
        </p:spPr>
      </p:pic>
      <p:pic>
        <p:nvPicPr>
          <p:cNvPr id="27" name="Resim 26">
            <a:extLst>
              <a:ext uri="{FF2B5EF4-FFF2-40B4-BE49-F238E27FC236}">
                <a16:creationId xmlns:a16="http://schemas.microsoft.com/office/drawing/2014/main" id="{F6FE94C9-B7DE-BD52-2E40-98A7B798A6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4979" y="4169624"/>
            <a:ext cx="1609483" cy="377985"/>
          </a:xfrm>
          <a:prstGeom prst="rect">
            <a:avLst/>
          </a:prstGeom>
        </p:spPr>
      </p:pic>
      <p:sp>
        <p:nvSpPr>
          <p:cNvPr id="33" name="Rectangle 18">
            <a:extLst>
              <a:ext uri="{FF2B5EF4-FFF2-40B4-BE49-F238E27FC236}">
                <a16:creationId xmlns:a16="http://schemas.microsoft.com/office/drawing/2014/main" id="{1D231BB5-0AFF-3EC2-0B1C-2FD2A1F93505}"/>
              </a:ext>
            </a:extLst>
          </p:cNvPr>
          <p:cNvSpPr/>
          <p:nvPr/>
        </p:nvSpPr>
        <p:spPr>
          <a:xfrm>
            <a:off x="8409197" y="4185874"/>
            <a:ext cx="1606707" cy="3794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etin kutusu 34">
            <a:extLst>
              <a:ext uri="{FF2B5EF4-FFF2-40B4-BE49-F238E27FC236}">
                <a16:creationId xmlns:a16="http://schemas.microsoft.com/office/drawing/2014/main" id="{FCC21695-D45A-4F84-9D7B-A895F6BFB6F6}"/>
              </a:ext>
            </a:extLst>
          </p:cNvPr>
          <p:cNvSpPr txBox="1"/>
          <p:nvPr/>
        </p:nvSpPr>
        <p:spPr>
          <a:xfrm>
            <a:off x="4329118" y="4185874"/>
            <a:ext cx="214280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100">
                <a:solidFill>
                  <a:srgbClr val="F77F00"/>
                </a:solidFill>
                <a:latin typeface="Montserrat" panose="00000500000000000000" pitchFamily="2" charset="-94"/>
              </a:rPr>
              <a:t>Sosyal Medya Uzmanı</a:t>
            </a:r>
          </a:p>
          <a:p>
            <a:r>
              <a:rPr lang="tr-TR" sz="1100">
                <a:solidFill>
                  <a:srgbClr val="FFFFFF"/>
                </a:solidFill>
                <a:latin typeface="Montserrat" panose="00000500000000000000" pitchFamily="2" charset="-94"/>
              </a:rPr>
              <a:t>       Nurgül </a:t>
            </a:r>
            <a:r>
              <a:rPr lang="tr-TR" sz="1100" err="1">
                <a:solidFill>
                  <a:srgbClr val="FFFFFF"/>
                </a:solidFill>
                <a:latin typeface="Montserrat" panose="00000500000000000000" pitchFamily="2" charset="-94"/>
              </a:rPr>
              <a:t>Karap</a:t>
            </a:r>
            <a:endParaRPr lang="tr-TR" sz="1100">
              <a:solidFill>
                <a:srgbClr val="FFFFFF"/>
              </a:solidFill>
              <a:latin typeface="Montserrat" panose="00000500000000000000" pitchFamily="2" charset="-94"/>
            </a:endParaRPr>
          </a:p>
        </p:txBody>
      </p:sp>
      <p:sp>
        <p:nvSpPr>
          <p:cNvPr id="37" name="Metin kutusu 36">
            <a:extLst>
              <a:ext uri="{FF2B5EF4-FFF2-40B4-BE49-F238E27FC236}">
                <a16:creationId xmlns:a16="http://schemas.microsoft.com/office/drawing/2014/main" id="{85E2F0F3-0E39-4079-171E-BCCF2ECFBFD3}"/>
              </a:ext>
            </a:extLst>
          </p:cNvPr>
          <p:cNvSpPr txBox="1"/>
          <p:nvPr/>
        </p:nvSpPr>
        <p:spPr>
          <a:xfrm>
            <a:off x="6207155" y="4124652"/>
            <a:ext cx="18986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200">
                <a:solidFill>
                  <a:srgbClr val="F77F00"/>
                </a:solidFill>
                <a:latin typeface="Montserrat" panose="00000500000000000000" pitchFamily="2" charset="-94"/>
              </a:rPr>
              <a:t>Grafik</a:t>
            </a:r>
            <a:r>
              <a:rPr lang="tr-TR" sz="1200">
                <a:solidFill>
                  <a:srgbClr val="FFFFFF"/>
                </a:solidFill>
                <a:latin typeface="Montserrat" panose="00000500000000000000" pitchFamily="2" charset="-94"/>
              </a:rPr>
              <a:t> </a:t>
            </a:r>
            <a:r>
              <a:rPr lang="tr-TR" sz="1200">
                <a:solidFill>
                  <a:srgbClr val="F77F00"/>
                </a:solidFill>
                <a:latin typeface="Montserrat" panose="00000500000000000000" pitchFamily="2" charset="-94"/>
              </a:rPr>
              <a:t>Tasarımcı</a:t>
            </a:r>
          </a:p>
          <a:p>
            <a:pPr algn="ctr"/>
            <a:r>
              <a:rPr lang="tr-TR" sz="1200">
                <a:solidFill>
                  <a:srgbClr val="FFFFFF"/>
                </a:solidFill>
                <a:latin typeface="Montserrat" panose="00000500000000000000" pitchFamily="2" charset="-94"/>
              </a:rPr>
              <a:t> Ceylan </a:t>
            </a:r>
            <a:r>
              <a:rPr lang="tr-TR" sz="1200" err="1">
                <a:solidFill>
                  <a:srgbClr val="FFFFFF"/>
                </a:solidFill>
                <a:latin typeface="Montserrat" panose="00000500000000000000" pitchFamily="2" charset="-94"/>
              </a:rPr>
              <a:t>Hasçelik</a:t>
            </a:r>
            <a:endParaRPr lang="tr-TR" sz="1200">
              <a:solidFill>
                <a:srgbClr val="FFFFFF"/>
              </a:solidFill>
              <a:latin typeface="Montserrat" panose="00000500000000000000" pitchFamily="2" charset="-94"/>
            </a:endParaRPr>
          </a:p>
        </p:txBody>
      </p:sp>
      <p:sp>
        <p:nvSpPr>
          <p:cNvPr id="39" name="Metin kutusu 38">
            <a:extLst>
              <a:ext uri="{FF2B5EF4-FFF2-40B4-BE49-F238E27FC236}">
                <a16:creationId xmlns:a16="http://schemas.microsoft.com/office/drawing/2014/main" id="{24AB554E-580F-E249-2E1E-3AB2250A98BF}"/>
              </a:ext>
            </a:extLst>
          </p:cNvPr>
          <p:cNvSpPr txBox="1"/>
          <p:nvPr/>
        </p:nvSpPr>
        <p:spPr>
          <a:xfrm>
            <a:off x="8621372" y="4124651"/>
            <a:ext cx="13477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200">
                <a:solidFill>
                  <a:srgbClr val="F77F00"/>
                </a:solidFill>
                <a:latin typeface="Montserrat" panose="00000500000000000000" pitchFamily="2" charset="-94"/>
              </a:rPr>
              <a:t>Metin</a:t>
            </a:r>
            <a:r>
              <a:rPr lang="tr-TR" sz="1200">
                <a:solidFill>
                  <a:srgbClr val="FFFFFF"/>
                </a:solidFill>
                <a:latin typeface="Montserrat" panose="00000500000000000000" pitchFamily="2" charset="-94"/>
              </a:rPr>
              <a:t> </a:t>
            </a:r>
            <a:r>
              <a:rPr lang="tr-TR" sz="1200">
                <a:solidFill>
                  <a:srgbClr val="F77F00"/>
                </a:solidFill>
                <a:latin typeface="Montserrat" panose="00000500000000000000" pitchFamily="2" charset="-94"/>
              </a:rPr>
              <a:t>Yazarı</a:t>
            </a:r>
          </a:p>
          <a:p>
            <a:r>
              <a:rPr lang="tr-TR" sz="1200">
                <a:solidFill>
                  <a:srgbClr val="FFFFFF"/>
                </a:solidFill>
                <a:latin typeface="Montserrat" panose="00000500000000000000" pitchFamily="2" charset="-94"/>
              </a:rPr>
              <a:t>  Esra Tekeli</a:t>
            </a:r>
          </a:p>
        </p:txBody>
      </p:sp>
      <p:sp>
        <p:nvSpPr>
          <p:cNvPr id="44" name="Metin kutusu 43">
            <a:extLst>
              <a:ext uri="{FF2B5EF4-FFF2-40B4-BE49-F238E27FC236}">
                <a16:creationId xmlns:a16="http://schemas.microsoft.com/office/drawing/2014/main" id="{00DEA161-B7A4-22B9-529C-655DC4D00911}"/>
              </a:ext>
            </a:extLst>
          </p:cNvPr>
          <p:cNvSpPr txBox="1"/>
          <p:nvPr/>
        </p:nvSpPr>
        <p:spPr>
          <a:xfrm>
            <a:off x="10617932" y="4125572"/>
            <a:ext cx="149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200">
                <a:solidFill>
                  <a:srgbClr val="F77F00"/>
                </a:solidFill>
                <a:latin typeface="Montserrat" panose="00000500000000000000" pitchFamily="2" charset="-94"/>
              </a:rPr>
              <a:t>Video</a:t>
            </a:r>
            <a:r>
              <a:rPr lang="tr-TR" sz="1200">
                <a:solidFill>
                  <a:srgbClr val="FFFFFF"/>
                </a:solidFill>
                <a:latin typeface="Montserrat" panose="00000500000000000000" pitchFamily="2" charset="-94"/>
              </a:rPr>
              <a:t> </a:t>
            </a:r>
            <a:r>
              <a:rPr lang="tr-TR" sz="1200">
                <a:solidFill>
                  <a:srgbClr val="F77F00"/>
                </a:solidFill>
                <a:latin typeface="Montserrat" panose="00000500000000000000" pitchFamily="2" charset="-94"/>
              </a:rPr>
              <a:t>Editörü</a:t>
            </a:r>
          </a:p>
          <a:p>
            <a:r>
              <a:rPr lang="tr-TR" sz="1200">
                <a:solidFill>
                  <a:srgbClr val="FFFFFF"/>
                </a:solidFill>
                <a:latin typeface="Montserrat" panose="00000500000000000000" pitchFamily="2" charset="-94"/>
              </a:rPr>
              <a:t>   Begüm Can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FC9186DD-A68D-0EB0-2529-7591797899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11" y="6070721"/>
            <a:ext cx="941656" cy="941656"/>
          </a:xfrm>
          <a:prstGeom prst="rect">
            <a:avLst/>
          </a:prstGeom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B1493672-C89B-FF14-AC59-89516F16D71F}"/>
              </a:ext>
            </a:extLst>
          </p:cNvPr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solidFill>
            <a:srgbClr val="F77F00"/>
          </a:solidFill>
          <a:ln>
            <a:solidFill>
              <a:srgbClr val="F7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21A69D50-C459-0661-B255-38A6CC133C29}"/>
              </a:ext>
            </a:extLst>
          </p:cNvPr>
          <p:cNvSpPr/>
          <p:nvPr/>
        </p:nvSpPr>
        <p:spPr>
          <a:xfrm>
            <a:off x="12146280" y="-2"/>
            <a:ext cx="45719" cy="6858000"/>
          </a:xfrm>
          <a:prstGeom prst="rect">
            <a:avLst/>
          </a:prstGeom>
          <a:solidFill>
            <a:srgbClr val="F77F00"/>
          </a:solidFill>
          <a:ln>
            <a:solidFill>
              <a:srgbClr val="F7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23B9C81C-6312-83AC-F53B-6851AF692947}"/>
              </a:ext>
            </a:extLst>
          </p:cNvPr>
          <p:cNvSpPr/>
          <p:nvPr/>
        </p:nvSpPr>
        <p:spPr>
          <a:xfrm rot="5400000">
            <a:off x="6073136" y="-6088052"/>
            <a:ext cx="45719" cy="12191999"/>
          </a:xfrm>
          <a:prstGeom prst="rect">
            <a:avLst/>
          </a:prstGeom>
          <a:solidFill>
            <a:srgbClr val="F77F00"/>
          </a:solidFill>
          <a:ln>
            <a:solidFill>
              <a:srgbClr val="F7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id="{D1E5985A-94E8-3A6C-3BFD-4F8F9590BC7D}"/>
              </a:ext>
            </a:extLst>
          </p:cNvPr>
          <p:cNvSpPr/>
          <p:nvPr/>
        </p:nvSpPr>
        <p:spPr>
          <a:xfrm rot="5400000">
            <a:off x="6073140" y="756920"/>
            <a:ext cx="45719" cy="12192003"/>
          </a:xfrm>
          <a:prstGeom prst="rect">
            <a:avLst/>
          </a:prstGeom>
          <a:solidFill>
            <a:srgbClr val="F77F00"/>
          </a:solidFill>
          <a:ln>
            <a:solidFill>
              <a:srgbClr val="F7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451E28CA-73E8-83EC-8EF2-548961641607}"/>
              </a:ext>
            </a:extLst>
          </p:cNvPr>
          <p:cNvSpPr txBox="1"/>
          <p:nvPr/>
        </p:nvSpPr>
        <p:spPr>
          <a:xfrm>
            <a:off x="11842380" y="647080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8559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1862DBE-7624-E69C-0CB2-AACD8B91B021}"/>
              </a:ext>
            </a:extLst>
          </p:cNvPr>
          <p:cNvSpPr/>
          <p:nvPr/>
        </p:nvSpPr>
        <p:spPr>
          <a:xfrm>
            <a:off x="983227" y="939400"/>
            <a:ext cx="10550012" cy="353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b="1">
                <a:solidFill>
                  <a:schemeClr val="tx1"/>
                </a:solidFill>
                <a:latin typeface="Lora" pitchFamily="2" charset="-94"/>
                <a:cs typeface="Rubik" pitchFamily="2" charset="-79"/>
              </a:rPr>
              <a:t>İsmimizin ve Logomuzun Hikayesi</a:t>
            </a:r>
            <a:endParaRPr lang="en-US" sz="4000" b="1">
              <a:solidFill>
                <a:schemeClr val="tx1"/>
              </a:solidFill>
              <a:latin typeface="Lora" pitchFamily="2" charset="-94"/>
              <a:cs typeface="Rubik" pitchFamily="2" charset="-79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83DA5101-8B19-B29A-CA64-F453043F2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3" y="6053905"/>
            <a:ext cx="941656" cy="941656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CABCC93D-59E6-8199-3112-C3380D1F464B}"/>
              </a:ext>
            </a:extLst>
          </p:cNvPr>
          <p:cNvSpPr txBox="1"/>
          <p:nvPr/>
        </p:nvSpPr>
        <p:spPr>
          <a:xfrm>
            <a:off x="2015837" y="1806909"/>
            <a:ext cx="8925791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50"/>
              </a:lnSpc>
              <a:buNone/>
            </a:pPr>
            <a:r>
              <a:rPr lang="tr-TR" sz="1600" b="0" i="0" err="1">
                <a:solidFill>
                  <a:srgbClr val="000000"/>
                </a:solidFill>
                <a:effectLst/>
                <a:latin typeface="Montserrat" pitchFamily="2" charset="-94"/>
              </a:rPr>
              <a:t>Revna</a:t>
            </a:r>
            <a:r>
              <a:rPr lang="tr-TR" sz="1600" b="0" i="0">
                <a:solidFill>
                  <a:srgbClr val="000000"/>
                </a:solidFill>
                <a:effectLst/>
                <a:latin typeface="Montserrat" pitchFamily="2" charset="-94"/>
              </a:rPr>
              <a:t> Medya, yeniden doğuş ve yaratıcı dönüşümler sayesinde parlamak fikrinden ilham alır.</a:t>
            </a:r>
          </a:p>
          <a:p>
            <a:pPr>
              <a:lnSpc>
                <a:spcPts val="1650"/>
              </a:lnSpc>
              <a:buNone/>
            </a:pPr>
            <a:endParaRPr lang="tr-TR" sz="1600">
              <a:solidFill>
                <a:srgbClr val="000000"/>
              </a:solidFill>
              <a:effectLst/>
              <a:latin typeface="Montserrat" pitchFamily="2" charset="-94"/>
            </a:endParaRPr>
          </a:p>
          <a:p>
            <a:pPr>
              <a:lnSpc>
                <a:spcPts val="1650"/>
              </a:lnSpc>
              <a:buNone/>
            </a:pPr>
            <a:r>
              <a:rPr lang="tr-TR" sz="1600" b="0" i="0">
                <a:solidFill>
                  <a:srgbClr val="000000"/>
                </a:solidFill>
                <a:effectLst/>
                <a:latin typeface="Montserrat" pitchFamily="2" charset="-94"/>
              </a:rPr>
              <a:t>“RE”, markaların kendini yeniden tanımlama, yenilenme ve güçlü bir başlangıç yapma</a:t>
            </a:r>
            <a:endParaRPr lang="tr-TR" sz="1600">
              <a:solidFill>
                <a:srgbClr val="000000"/>
              </a:solidFill>
              <a:effectLst/>
              <a:latin typeface="Montserrat" pitchFamily="2" charset="-94"/>
            </a:endParaRPr>
          </a:p>
          <a:p>
            <a:pPr>
              <a:lnSpc>
                <a:spcPts val="1650"/>
              </a:lnSpc>
              <a:buNone/>
            </a:pPr>
            <a:r>
              <a:rPr lang="tr-TR" sz="1600" b="0" i="0">
                <a:solidFill>
                  <a:srgbClr val="000000"/>
                </a:solidFill>
                <a:effectLst/>
                <a:latin typeface="Montserrat" pitchFamily="2" charset="-94"/>
              </a:rPr>
              <a:t>gücünü temsil eder. “VNA” ise vizyon ve network kavramlarının birleşiminden doğarak, ajansın</a:t>
            </a:r>
            <a:r>
              <a:rPr lang="tr-TR" sz="1600">
                <a:solidFill>
                  <a:srgbClr val="000000"/>
                </a:solidFill>
                <a:latin typeface="Montserrat" pitchFamily="2" charset="-94"/>
              </a:rPr>
              <a:t> </a:t>
            </a:r>
            <a:r>
              <a:rPr lang="tr-TR" sz="1600" b="0" i="0">
                <a:solidFill>
                  <a:srgbClr val="000000"/>
                </a:solidFill>
                <a:effectLst/>
                <a:latin typeface="Montserrat" pitchFamily="2" charset="-94"/>
              </a:rPr>
              <a:t>stratejik yaratıcılığını ifade eder. </a:t>
            </a:r>
          </a:p>
          <a:p>
            <a:pPr>
              <a:lnSpc>
                <a:spcPts val="1650"/>
              </a:lnSpc>
              <a:buNone/>
            </a:pPr>
            <a:endParaRPr lang="tr-TR" sz="1600">
              <a:solidFill>
                <a:srgbClr val="000000"/>
              </a:solidFill>
              <a:effectLst/>
              <a:latin typeface="Montserrat" pitchFamily="2" charset="-94"/>
            </a:endParaRPr>
          </a:p>
          <a:p>
            <a:pPr>
              <a:lnSpc>
                <a:spcPts val="1650"/>
              </a:lnSpc>
              <a:buNone/>
            </a:pPr>
            <a:r>
              <a:rPr lang="tr-TR" sz="1600" b="0" i="0">
                <a:solidFill>
                  <a:srgbClr val="000000"/>
                </a:solidFill>
                <a:effectLst/>
                <a:latin typeface="Montserrat" pitchFamily="2" charset="-94"/>
              </a:rPr>
              <a:t>Logonun renk düzeni, markanın kimliğini güçle tanımlar.</a:t>
            </a:r>
            <a:endParaRPr lang="tr-TR" sz="1600">
              <a:solidFill>
                <a:srgbClr val="000000"/>
              </a:solidFill>
              <a:effectLst/>
              <a:latin typeface="Montserrat" pitchFamily="2" charset="-94"/>
            </a:endParaRPr>
          </a:p>
          <a:p>
            <a:pPr>
              <a:lnSpc>
                <a:spcPts val="1650"/>
              </a:lnSpc>
              <a:buNone/>
            </a:pPr>
            <a:r>
              <a:rPr lang="tr-TR" sz="1600">
                <a:solidFill>
                  <a:srgbClr val="000000"/>
                </a:solidFill>
                <a:latin typeface="Montserrat" pitchFamily="2" charset="-94"/>
              </a:rPr>
              <a:t>Siyah ve sarı renk</a:t>
            </a:r>
            <a:r>
              <a:rPr lang="tr-TR" sz="1600" b="0" i="0">
                <a:solidFill>
                  <a:srgbClr val="000000"/>
                </a:solidFill>
                <a:effectLst/>
                <a:latin typeface="Montserrat" pitchFamily="2" charset="-94"/>
              </a:rPr>
              <a:t> arasındaki kontrast, </a:t>
            </a:r>
            <a:r>
              <a:rPr lang="tr-TR" sz="1600" b="0" i="0" err="1">
                <a:solidFill>
                  <a:srgbClr val="000000"/>
                </a:solidFill>
                <a:effectLst/>
                <a:latin typeface="Montserrat" pitchFamily="2" charset="-94"/>
              </a:rPr>
              <a:t>Revna</a:t>
            </a:r>
            <a:r>
              <a:rPr lang="tr-TR" sz="1600" b="0" i="0">
                <a:solidFill>
                  <a:srgbClr val="000000"/>
                </a:solidFill>
                <a:effectLst/>
                <a:latin typeface="Montserrat" pitchFamily="2" charset="-94"/>
              </a:rPr>
              <a:t> Medya’nın net,</a:t>
            </a:r>
            <a:r>
              <a:rPr lang="tr-TR" sz="1600">
                <a:solidFill>
                  <a:srgbClr val="000000"/>
                </a:solidFill>
                <a:latin typeface="Montserrat" pitchFamily="2" charset="-94"/>
              </a:rPr>
              <a:t> </a:t>
            </a:r>
            <a:r>
              <a:rPr lang="tr-TR" sz="1600" b="0" i="0">
                <a:solidFill>
                  <a:srgbClr val="000000"/>
                </a:solidFill>
                <a:effectLst/>
                <a:latin typeface="Montserrat" pitchFamily="2" charset="-94"/>
              </a:rPr>
              <a:t>güçlü ve fark yaratan duruşunu temsil eder.</a:t>
            </a:r>
          </a:p>
          <a:p>
            <a:pPr>
              <a:lnSpc>
                <a:spcPts val="1650"/>
              </a:lnSpc>
              <a:buNone/>
            </a:pPr>
            <a:endParaRPr lang="tr-TR" sz="1600">
              <a:solidFill>
                <a:srgbClr val="000000"/>
              </a:solidFill>
              <a:effectLst/>
              <a:latin typeface="Montserrat" pitchFamily="2" charset="-94"/>
            </a:endParaRPr>
          </a:p>
          <a:p>
            <a:pPr>
              <a:lnSpc>
                <a:spcPts val="1650"/>
              </a:lnSpc>
              <a:buNone/>
            </a:pPr>
            <a:r>
              <a:rPr lang="tr-TR" sz="1600" b="0" i="0">
                <a:solidFill>
                  <a:srgbClr val="000000"/>
                </a:solidFill>
                <a:effectLst/>
                <a:latin typeface="Montserrat" pitchFamily="2" charset="-94"/>
              </a:rPr>
              <a:t>Logoda kullanılan yazı tipi, markanın görsel kimliğinin temel taşıdır. Kendinden emin çizgileri, güçlü geometrisi ve keskin karakteriyle otorite ve netlik duygusu yaratır.</a:t>
            </a:r>
            <a:endParaRPr lang="tr-TR" sz="1600">
              <a:solidFill>
                <a:srgbClr val="000000"/>
              </a:solidFill>
              <a:effectLst/>
              <a:latin typeface="Montserrat" pitchFamily="2" charset="-94"/>
            </a:endParaRPr>
          </a:p>
          <a:p>
            <a:pPr>
              <a:lnSpc>
                <a:spcPts val="1650"/>
              </a:lnSpc>
              <a:buNone/>
            </a:pPr>
            <a:r>
              <a:rPr lang="tr-TR" sz="1600" b="0" i="0">
                <a:solidFill>
                  <a:srgbClr val="000000"/>
                </a:solidFill>
                <a:effectLst/>
                <a:latin typeface="Montserrat" pitchFamily="2" charset="-94"/>
              </a:rPr>
              <a:t>Bu tipografi, </a:t>
            </a:r>
            <a:r>
              <a:rPr lang="tr-TR" sz="1600" b="0" i="0" err="1">
                <a:solidFill>
                  <a:srgbClr val="000000"/>
                </a:solidFill>
                <a:effectLst/>
                <a:latin typeface="Montserrat" pitchFamily="2" charset="-94"/>
              </a:rPr>
              <a:t>Revna</a:t>
            </a:r>
            <a:r>
              <a:rPr lang="tr-TR" sz="1600" b="0" i="0">
                <a:solidFill>
                  <a:srgbClr val="000000"/>
                </a:solidFill>
                <a:effectLst/>
                <a:latin typeface="Montserrat" pitchFamily="2" charset="-94"/>
              </a:rPr>
              <a:t> Medya’nın kurumsal ciddiyetini estetik bir güçle buluşturan imzasıdır.</a:t>
            </a:r>
          </a:p>
          <a:p>
            <a:pPr>
              <a:lnSpc>
                <a:spcPts val="1650"/>
              </a:lnSpc>
              <a:buNone/>
            </a:pPr>
            <a:endParaRPr lang="tr-TR" sz="1600">
              <a:solidFill>
                <a:srgbClr val="000000"/>
              </a:solidFill>
              <a:effectLst/>
              <a:latin typeface="Montserrat" pitchFamily="2" charset="-94"/>
            </a:endParaRPr>
          </a:p>
          <a:p>
            <a:pPr>
              <a:lnSpc>
                <a:spcPts val="1650"/>
              </a:lnSpc>
              <a:buNone/>
            </a:pPr>
            <a:r>
              <a:rPr lang="tr-TR" sz="1600" b="0" i="0" err="1">
                <a:solidFill>
                  <a:srgbClr val="000000"/>
                </a:solidFill>
                <a:effectLst/>
                <a:latin typeface="Montserrat" pitchFamily="2" charset="-94"/>
              </a:rPr>
              <a:t>Revna</a:t>
            </a:r>
            <a:r>
              <a:rPr lang="tr-TR" sz="1600" b="0" i="0">
                <a:solidFill>
                  <a:srgbClr val="000000"/>
                </a:solidFill>
                <a:effectLst/>
                <a:latin typeface="Montserrat" pitchFamily="2" charset="-94"/>
              </a:rPr>
              <a:t> Medya, markalara yalnızca görünürlük değil, etkisi uzun süren bir kimlik kazandırır.</a:t>
            </a:r>
            <a:endParaRPr lang="tr-TR" sz="1600">
              <a:solidFill>
                <a:srgbClr val="000000"/>
              </a:solidFill>
              <a:effectLst/>
              <a:latin typeface="Montserrat" pitchFamily="2" charset="-94"/>
            </a:endParaRP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56B90D41-AA76-E8DD-3CF8-86F7E112EB20}"/>
              </a:ext>
            </a:extLst>
          </p:cNvPr>
          <p:cNvSpPr/>
          <p:nvPr/>
        </p:nvSpPr>
        <p:spPr>
          <a:xfrm rot="5400000">
            <a:off x="6073136" y="-6088052"/>
            <a:ext cx="45719" cy="12191999"/>
          </a:xfrm>
          <a:prstGeom prst="rect">
            <a:avLst/>
          </a:prstGeom>
          <a:solidFill>
            <a:srgbClr val="F77F00"/>
          </a:solidFill>
          <a:ln>
            <a:solidFill>
              <a:srgbClr val="F7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D5AD9376-2532-071F-DD5F-CEACE92AA351}"/>
              </a:ext>
            </a:extLst>
          </p:cNvPr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solidFill>
            <a:srgbClr val="F77F00"/>
          </a:solidFill>
          <a:ln>
            <a:solidFill>
              <a:srgbClr val="F7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B332EA6B-9048-DBEB-6EC1-BD2B4CACEC96}"/>
              </a:ext>
            </a:extLst>
          </p:cNvPr>
          <p:cNvSpPr/>
          <p:nvPr/>
        </p:nvSpPr>
        <p:spPr>
          <a:xfrm rot="5400000">
            <a:off x="6073140" y="756920"/>
            <a:ext cx="45719" cy="12192003"/>
          </a:xfrm>
          <a:prstGeom prst="rect">
            <a:avLst/>
          </a:prstGeom>
          <a:solidFill>
            <a:srgbClr val="F77F00"/>
          </a:solidFill>
          <a:ln>
            <a:solidFill>
              <a:srgbClr val="F7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9A29FE75-9445-3D58-8C10-29920F1C2755}"/>
              </a:ext>
            </a:extLst>
          </p:cNvPr>
          <p:cNvSpPr/>
          <p:nvPr/>
        </p:nvSpPr>
        <p:spPr>
          <a:xfrm>
            <a:off x="12146280" y="-2"/>
            <a:ext cx="45719" cy="6858000"/>
          </a:xfrm>
          <a:prstGeom prst="rect">
            <a:avLst/>
          </a:prstGeom>
          <a:solidFill>
            <a:srgbClr val="F77F00"/>
          </a:solidFill>
          <a:ln>
            <a:solidFill>
              <a:srgbClr val="F7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8D76F250-8CAA-5DF7-AF5D-BDCCBABCF3EE}"/>
              </a:ext>
            </a:extLst>
          </p:cNvPr>
          <p:cNvSpPr txBox="1"/>
          <p:nvPr/>
        </p:nvSpPr>
        <p:spPr>
          <a:xfrm>
            <a:off x="11842380" y="647080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89560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Box 103">
            <a:extLst>
              <a:ext uri="{FF2B5EF4-FFF2-40B4-BE49-F238E27FC236}">
                <a16:creationId xmlns:a16="http://schemas.microsoft.com/office/drawing/2014/main" id="{079E2EAE-37C7-035F-28C9-60CF9DB22395}"/>
              </a:ext>
            </a:extLst>
          </p:cNvPr>
          <p:cNvSpPr txBox="1"/>
          <p:nvPr/>
        </p:nvSpPr>
        <p:spPr>
          <a:xfrm>
            <a:off x="4029408" y="4359880"/>
            <a:ext cx="2214071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err="1">
                <a:latin typeface="Lora" pitchFamily="2" charset="-94"/>
                <a:cs typeface="Poppins SemiBold"/>
              </a:rPr>
              <a:t>Misyon</a:t>
            </a:r>
            <a:endParaRPr lang="en-US" sz="4000" b="1">
              <a:latin typeface="Lora" pitchFamily="2" charset="-94"/>
              <a:cs typeface="Poppins SemiBold" panose="00000700000000000000" pitchFamily="2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F54772C-39B9-8654-A87C-65D235CBB510}"/>
              </a:ext>
            </a:extLst>
          </p:cNvPr>
          <p:cNvSpPr txBox="1"/>
          <p:nvPr/>
        </p:nvSpPr>
        <p:spPr>
          <a:xfrm>
            <a:off x="3935540" y="982761"/>
            <a:ext cx="2499203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err="1">
                <a:latin typeface="Lora" pitchFamily="2" charset="-94"/>
                <a:cs typeface="Poppins SemiBold"/>
              </a:rPr>
              <a:t>Vizyon</a:t>
            </a:r>
            <a:endParaRPr lang="en-US" sz="4000" b="1">
              <a:latin typeface="Lora" pitchFamily="2" charset="-94"/>
              <a:cs typeface="Poppins SemiBold" panose="00000700000000000000" pitchFamily="2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A268198-FF08-D952-A6E8-F761FBBDD691}"/>
              </a:ext>
            </a:extLst>
          </p:cNvPr>
          <p:cNvSpPr txBox="1"/>
          <p:nvPr/>
        </p:nvSpPr>
        <p:spPr>
          <a:xfrm>
            <a:off x="4029408" y="1633812"/>
            <a:ext cx="6171150" cy="10207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err="1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Yenilikçi</a:t>
            </a:r>
            <a:r>
              <a:rPr lang="en-US" sz="1600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bakış</a:t>
            </a:r>
            <a:r>
              <a:rPr lang="en-US" sz="1600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açısı</a:t>
            </a:r>
            <a:r>
              <a:rPr lang="en-US" sz="1600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ve</a:t>
            </a:r>
            <a:r>
              <a:rPr lang="en-US" sz="1600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dijital</a:t>
            </a:r>
            <a:r>
              <a:rPr lang="tr-TR" sz="1600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vizyonuyla</a:t>
            </a:r>
            <a:r>
              <a:rPr lang="tr-TR" sz="1600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markaların</a:t>
            </a:r>
            <a:r>
              <a:rPr lang="en-US" sz="1600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büyüme</a:t>
            </a:r>
            <a:r>
              <a:rPr lang="en-US" sz="1600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yolculuğunda</a:t>
            </a:r>
            <a:r>
              <a:rPr lang="tr-TR" sz="1600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 </a:t>
            </a:r>
            <a:r>
              <a:rPr lang="en-US" sz="1600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fark </a:t>
            </a:r>
            <a:r>
              <a:rPr lang="en-US" sz="1600" err="1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yaratan</a:t>
            </a:r>
            <a:r>
              <a:rPr lang="tr-TR" sz="1600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bir</a:t>
            </a:r>
            <a:r>
              <a:rPr lang="en-US" sz="1600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reklam</a:t>
            </a:r>
            <a:r>
              <a:rPr lang="en-US" sz="1600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ajansı</a:t>
            </a:r>
            <a:r>
              <a:rPr lang="en-US" sz="1600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olmak</a:t>
            </a:r>
            <a:r>
              <a:rPr lang="en-US" sz="1600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.</a:t>
            </a:r>
            <a:endParaRPr lang="en-US" sz="1600">
              <a:solidFill>
                <a:srgbClr val="000000"/>
              </a:solidFill>
              <a:latin typeface="Montserrat" pitchFamily="2" charset="-94"/>
              <a:ea typeface="Calibri"/>
              <a:cs typeface="Calibri"/>
            </a:endParaRPr>
          </a:p>
          <a:p>
            <a:pPr algn="just">
              <a:lnSpc>
                <a:spcPts val="1700"/>
              </a:lnSpc>
            </a:pPr>
            <a:endParaRPr lang="en-US" sz="900">
              <a:latin typeface="Rubik" pitchFamily="2" charset="-79"/>
              <a:cs typeface="Rubik" pitchFamily="2" charset="-79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EA3C9FD6-8878-2935-45CE-CD6EECBAF595}"/>
              </a:ext>
            </a:extLst>
          </p:cNvPr>
          <p:cNvSpPr txBox="1"/>
          <p:nvPr/>
        </p:nvSpPr>
        <p:spPr>
          <a:xfrm>
            <a:off x="4029408" y="5010931"/>
            <a:ext cx="5793013" cy="151317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Revna Medya </a:t>
            </a:r>
            <a:r>
              <a:rPr lang="en-US" sz="1600" err="1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olarak</a:t>
            </a:r>
            <a:r>
              <a:rPr lang="en-US" sz="1600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müşterilerimizin</a:t>
            </a:r>
            <a:r>
              <a:rPr lang="en-US" sz="1600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markalarını</a:t>
            </a:r>
            <a:r>
              <a:rPr lang="tr-TR" sz="1600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derinlemesine</a:t>
            </a:r>
            <a:r>
              <a:rPr lang="en-US" sz="1600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anlayıp</a:t>
            </a:r>
            <a:r>
              <a:rPr lang="tr-TR" sz="1600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,</a:t>
            </a:r>
            <a:r>
              <a:rPr lang="tr-TR" sz="1600">
                <a:solidFill>
                  <a:srgbClr val="000000"/>
                </a:solidFill>
                <a:latin typeface="Montserrat" pitchFamily="2" charset="-94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yaratıcı</a:t>
            </a:r>
            <a:r>
              <a:rPr lang="en-US" sz="1600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zekamızı</a:t>
            </a:r>
            <a:r>
              <a:rPr lang="en-US" sz="1600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ve</a:t>
            </a:r>
            <a:r>
              <a:rPr lang="en-US" sz="1600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teknolojiyi</a:t>
            </a:r>
            <a:r>
              <a:rPr lang="en-US" sz="1600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kullanarak</a:t>
            </a:r>
            <a:r>
              <a:rPr lang="en-US" sz="1600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özgün</a:t>
            </a:r>
            <a:r>
              <a:rPr lang="en-US" sz="1600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etkili</a:t>
            </a:r>
            <a:r>
              <a:rPr lang="en-US" sz="1600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ve</a:t>
            </a:r>
            <a:r>
              <a:rPr lang="en-US" sz="1600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kalıcı</a:t>
            </a:r>
            <a:r>
              <a:rPr lang="en-US" sz="1600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kampanyalar</a:t>
            </a:r>
            <a:r>
              <a:rPr lang="en-US" sz="1600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hazırlıyoruz</a:t>
            </a:r>
            <a:r>
              <a:rPr lang="en-US" sz="1600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.</a:t>
            </a:r>
            <a:r>
              <a:rPr lang="tr-TR" sz="1600">
                <a:solidFill>
                  <a:srgbClr val="000000"/>
                </a:solidFill>
                <a:latin typeface="Montserrat" pitchFamily="2" charset="-94"/>
              </a:rPr>
              <a:t> </a:t>
            </a:r>
            <a:r>
              <a:rPr lang="en-US" sz="1600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Her </a:t>
            </a:r>
            <a:r>
              <a:rPr lang="en-US" sz="1600" err="1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projede</a:t>
            </a:r>
            <a:r>
              <a:rPr lang="en-US" sz="1600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 fark </a:t>
            </a:r>
            <a:r>
              <a:rPr lang="en-US" sz="1600" err="1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yaratan</a:t>
            </a:r>
            <a:r>
              <a:rPr lang="en-US" sz="1600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unutulmaz</a:t>
            </a:r>
            <a:r>
              <a:rPr lang="en-US" sz="1600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ve</a:t>
            </a:r>
            <a:r>
              <a:rPr lang="en-US" sz="1600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ölçülebilir</a:t>
            </a:r>
            <a:r>
              <a:rPr lang="en-US" sz="1600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sonuçlar</a:t>
            </a:r>
            <a:r>
              <a:rPr lang="en-US" sz="1600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yaratıyoruz</a:t>
            </a:r>
            <a:r>
              <a:rPr lang="tr-TR" sz="1600">
                <a:solidFill>
                  <a:srgbClr val="000000"/>
                </a:solidFill>
                <a:latin typeface="Montserrat" pitchFamily="2" charset="-94"/>
                <a:ea typeface="+mn-lt"/>
                <a:cs typeface="+mn-lt"/>
              </a:rPr>
              <a:t>.</a:t>
            </a:r>
            <a:endParaRPr lang="en-US" sz="1600">
              <a:solidFill>
                <a:srgbClr val="000000"/>
              </a:solidFill>
              <a:latin typeface="Montserrat" pitchFamily="2" charset="-94"/>
            </a:endParaRPr>
          </a:p>
          <a:p>
            <a:pPr algn="just">
              <a:lnSpc>
                <a:spcPts val="1700"/>
              </a:lnSpc>
            </a:pPr>
            <a:endParaRPr lang="en-US" sz="900">
              <a:solidFill>
                <a:srgbClr val="000000">
                  <a:alpha val="70000"/>
                </a:srgbClr>
              </a:solidFill>
              <a:latin typeface="Rubik" pitchFamily="2" charset="-79"/>
              <a:cs typeface="Rubik" pitchFamily="2" charset="-79"/>
            </a:endParaRP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927E2051-9061-9D9F-0F54-C698A0E201EC}"/>
              </a:ext>
            </a:extLst>
          </p:cNvPr>
          <p:cNvCxnSpPr>
            <a:cxnSpLocks/>
          </p:cNvCxnSpPr>
          <p:nvPr/>
        </p:nvCxnSpPr>
        <p:spPr>
          <a:xfrm flipH="1">
            <a:off x="464311" y="1336704"/>
            <a:ext cx="3338432" cy="0"/>
          </a:xfrm>
          <a:prstGeom prst="line">
            <a:avLst/>
          </a:prstGeom>
          <a:ln w="28575">
            <a:solidFill>
              <a:srgbClr val="F77F00">
                <a:alpha val="5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1C2D1C42-0E2B-AC84-C609-EDE08E4B3B44}"/>
              </a:ext>
            </a:extLst>
          </p:cNvPr>
          <p:cNvCxnSpPr>
            <a:cxnSpLocks/>
          </p:cNvCxnSpPr>
          <p:nvPr/>
        </p:nvCxnSpPr>
        <p:spPr>
          <a:xfrm flipH="1">
            <a:off x="464311" y="4713823"/>
            <a:ext cx="3338432" cy="0"/>
          </a:xfrm>
          <a:prstGeom prst="line">
            <a:avLst/>
          </a:prstGeom>
          <a:ln w="19050">
            <a:solidFill>
              <a:srgbClr val="F77F00">
                <a:alpha val="5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E80F7825-6D83-31AA-0F2D-7A604E838889}"/>
              </a:ext>
            </a:extLst>
          </p:cNvPr>
          <p:cNvCxnSpPr>
            <a:cxnSpLocks/>
          </p:cNvCxnSpPr>
          <p:nvPr/>
        </p:nvCxnSpPr>
        <p:spPr>
          <a:xfrm>
            <a:off x="464311" y="1336704"/>
            <a:ext cx="0" cy="4585125"/>
          </a:xfrm>
          <a:prstGeom prst="line">
            <a:avLst/>
          </a:prstGeom>
          <a:ln w="19050">
            <a:solidFill>
              <a:srgbClr val="F77F00">
                <a:alpha val="5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Resim 2">
            <a:extLst>
              <a:ext uri="{FF2B5EF4-FFF2-40B4-BE49-F238E27FC236}">
                <a16:creationId xmlns:a16="http://schemas.microsoft.com/office/drawing/2014/main" id="{2261C5F5-7875-31E3-6210-83FC29C98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18" y="6179519"/>
            <a:ext cx="1111042" cy="501899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E55D6C3B-5372-0306-AF2F-891773356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4A69B095-D878-9218-F561-1C1B3978D2DB}"/>
              </a:ext>
            </a:extLst>
          </p:cNvPr>
          <p:cNvSpPr/>
          <p:nvPr/>
        </p:nvSpPr>
        <p:spPr>
          <a:xfrm rot="5400000">
            <a:off x="6073136" y="-6088052"/>
            <a:ext cx="45719" cy="12191999"/>
          </a:xfrm>
          <a:prstGeom prst="rect">
            <a:avLst/>
          </a:prstGeom>
          <a:solidFill>
            <a:srgbClr val="F77F00"/>
          </a:solidFill>
          <a:ln>
            <a:solidFill>
              <a:srgbClr val="F7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D294C0E3-AD28-C81D-FAFC-8449B038D8AA}"/>
              </a:ext>
            </a:extLst>
          </p:cNvPr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solidFill>
            <a:srgbClr val="F77F00"/>
          </a:solidFill>
          <a:ln>
            <a:solidFill>
              <a:srgbClr val="F7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69473CB3-D1D9-3E5D-BC56-12C8B4C8CD7C}"/>
              </a:ext>
            </a:extLst>
          </p:cNvPr>
          <p:cNvSpPr/>
          <p:nvPr/>
        </p:nvSpPr>
        <p:spPr>
          <a:xfrm rot="5400000">
            <a:off x="6073140" y="756920"/>
            <a:ext cx="45719" cy="12192003"/>
          </a:xfrm>
          <a:prstGeom prst="rect">
            <a:avLst/>
          </a:prstGeom>
          <a:solidFill>
            <a:srgbClr val="F77F00"/>
          </a:solidFill>
          <a:ln>
            <a:solidFill>
              <a:srgbClr val="F7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D61EAC4A-0E52-7B7A-086C-717FC3D0D349}"/>
              </a:ext>
            </a:extLst>
          </p:cNvPr>
          <p:cNvSpPr/>
          <p:nvPr/>
        </p:nvSpPr>
        <p:spPr>
          <a:xfrm>
            <a:off x="12146280" y="-2"/>
            <a:ext cx="45719" cy="6858000"/>
          </a:xfrm>
          <a:prstGeom prst="rect">
            <a:avLst/>
          </a:prstGeom>
          <a:solidFill>
            <a:srgbClr val="F77F00"/>
          </a:solidFill>
          <a:ln>
            <a:solidFill>
              <a:srgbClr val="F7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D19ED4A2-F48D-DA16-F225-4A3630803A52}"/>
              </a:ext>
            </a:extLst>
          </p:cNvPr>
          <p:cNvSpPr txBox="1"/>
          <p:nvPr/>
        </p:nvSpPr>
        <p:spPr>
          <a:xfrm>
            <a:off x="11842380" y="647080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0342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A9D7FD-FCAD-4E01-A6CE-9E9099CE1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64831D-A2B0-39F8-3B11-16B2047FBA22}"/>
              </a:ext>
            </a:extLst>
          </p:cNvPr>
          <p:cNvSpPr txBox="1"/>
          <p:nvPr/>
        </p:nvSpPr>
        <p:spPr>
          <a:xfrm>
            <a:off x="3265439" y="193849"/>
            <a:ext cx="5868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>
                <a:latin typeface="Lora" pitchFamily="2" charset="-94"/>
                <a:cs typeface="Poppins SemiBold" panose="00000700000000000000" pitchFamily="2" charset="0"/>
              </a:rPr>
              <a:t>Logomuzun</a:t>
            </a:r>
            <a:r>
              <a:rPr lang="tr-TR" sz="4000">
                <a:latin typeface="Lora" pitchFamily="2" charset="-94"/>
                <a:cs typeface="Poppins SemiBold" panose="00000700000000000000" pitchFamily="2" charset="0"/>
              </a:rPr>
              <a:t> </a:t>
            </a:r>
            <a:r>
              <a:rPr lang="tr-TR" sz="4000" b="1">
                <a:latin typeface="Lora" pitchFamily="2" charset="-94"/>
                <a:cs typeface="Poppins SemiBold" panose="00000700000000000000" pitchFamily="2" charset="0"/>
              </a:rPr>
              <a:t>Ölçüleri</a:t>
            </a:r>
            <a:endParaRPr lang="en-US" sz="4000" b="1">
              <a:latin typeface="Lora" pitchFamily="2" charset="-94"/>
              <a:cs typeface="Poppins SemiBold" panose="00000700000000000000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C9CDC2E-FF88-CCDB-C9A9-88F25D705A95}"/>
              </a:ext>
            </a:extLst>
          </p:cNvPr>
          <p:cNvSpPr txBox="1"/>
          <p:nvPr/>
        </p:nvSpPr>
        <p:spPr>
          <a:xfrm>
            <a:off x="400968" y="3135539"/>
            <a:ext cx="3056438" cy="1182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700"/>
              </a:lnSpc>
            </a:pPr>
            <a:r>
              <a:rPr lang="tr-TR" sz="1600" err="1">
                <a:latin typeface="Montserrat" panose="00000500000000000000" pitchFamily="2" charset="-94"/>
                <a:cs typeface="Rubik" pitchFamily="2" charset="-79"/>
              </a:rPr>
              <a:t>Revna</a:t>
            </a:r>
            <a:r>
              <a:rPr lang="tr-TR" sz="1600">
                <a:latin typeface="Montserrat" panose="00000500000000000000" pitchFamily="2" charset="-94"/>
                <a:cs typeface="Rubik" pitchFamily="2" charset="-79"/>
              </a:rPr>
              <a:t> Medya logosunun</a:t>
            </a:r>
          </a:p>
          <a:p>
            <a:pPr algn="just">
              <a:lnSpc>
                <a:spcPts val="1700"/>
              </a:lnSpc>
            </a:pPr>
            <a:r>
              <a:rPr lang="tr-TR" sz="1600">
                <a:latin typeface="Montserrat" panose="00000500000000000000" pitchFamily="2" charset="-94"/>
                <a:cs typeface="Rubik" pitchFamily="2" charset="-79"/>
              </a:rPr>
              <a:t>o</a:t>
            </a:r>
            <a:r>
              <a:rPr lang="tr-TR" sz="1600" b="0" i="0">
                <a:effectLst/>
                <a:latin typeface="Montserrat" panose="00000500000000000000" pitchFamily="2" charset="-94"/>
                <a:cs typeface="Rubik" pitchFamily="2" charset="-79"/>
              </a:rPr>
              <a:t>ranları ve uzaklıkları </a:t>
            </a:r>
            <a:endParaRPr lang="tr-TR" sz="1600">
              <a:latin typeface="Montserrat" panose="00000500000000000000" pitchFamily="2" charset="-94"/>
              <a:cs typeface="Rubik" pitchFamily="2" charset="-79"/>
            </a:endParaRPr>
          </a:p>
          <a:p>
            <a:pPr algn="just">
              <a:lnSpc>
                <a:spcPts val="1700"/>
              </a:lnSpc>
            </a:pPr>
            <a:r>
              <a:rPr lang="tr-TR" sz="1600">
                <a:latin typeface="Montserrat" panose="00000500000000000000" pitchFamily="2" charset="-94"/>
                <a:cs typeface="Rubik" pitchFamily="2" charset="-79"/>
              </a:rPr>
              <a:t>ölçüler ile belirlenmiş olup</a:t>
            </a:r>
          </a:p>
          <a:p>
            <a:pPr algn="just">
              <a:lnSpc>
                <a:spcPts val="1700"/>
              </a:lnSpc>
            </a:pPr>
            <a:r>
              <a:rPr lang="tr-TR" sz="1600">
                <a:latin typeface="Montserrat" panose="00000500000000000000" pitchFamily="2" charset="-94"/>
                <a:cs typeface="Rubik" pitchFamily="2" charset="-79"/>
              </a:rPr>
              <a:t>üzerinde herhangi bir</a:t>
            </a:r>
          </a:p>
          <a:p>
            <a:pPr algn="just">
              <a:lnSpc>
                <a:spcPts val="1700"/>
              </a:lnSpc>
            </a:pPr>
            <a:r>
              <a:rPr lang="tr-TR" sz="1600">
                <a:latin typeface="Montserrat" panose="00000500000000000000" pitchFamily="2" charset="-94"/>
                <a:cs typeface="Rubik" pitchFamily="2" charset="-79"/>
              </a:rPr>
              <a:t>değişiklik yapılmamalıdır</a:t>
            </a:r>
            <a:r>
              <a:rPr lang="tr-TR" sz="1600">
                <a:solidFill>
                  <a:srgbClr val="000000"/>
                </a:solidFill>
                <a:latin typeface="Montserrat" panose="00000500000000000000" pitchFamily="2" charset="-94"/>
                <a:cs typeface="Rubik" pitchFamily="2" charset="-79"/>
              </a:rPr>
              <a:t>.</a:t>
            </a:r>
            <a:endParaRPr lang="en-US" sz="1600">
              <a:solidFill>
                <a:srgbClr val="FFFFFF"/>
              </a:solidFill>
              <a:latin typeface="Montserrat" panose="00000500000000000000" pitchFamily="2" charset="-94"/>
              <a:cs typeface="Rubik" pitchFamily="2" charset="-79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7FEF8BB-44E2-8F87-E5A3-0A7243B32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67" y="5916344"/>
            <a:ext cx="941656" cy="941656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DDCD63AF-B463-9702-3332-4BCFCD95B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472" y="893038"/>
            <a:ext cx="11144250" cy="5667375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2A2023BC-9B16-911D-DE8D-341D30DE3BC7}"/>
              </a:ext>
            </a:extLst>
          </p:cNvPr>
          <p:cNvSpPr/>
          <p:nvPr/>
        </p:nvSpPr>
        <p:spPr>
          <a:xfrm rot="5400000">
            <a:off x="6073136" y="-6088052"/>
            <a:ext cx="45719" cy="12191999"/>
          </a:xfrm>
          <a:prstGeom prst="rect">
            <a:avLst/>
          </a:prstGeom>
          <a:solidFill>
            <a:srgbClr val="F77F00"/>
          </a:solidFill>
          <a:ln>
            <a:solidFill>
              <a:srgbClr val="F7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770161A2-3253-FEF1-314A-1996AE7945CF}"/>
              </a:ext>
            </a:extLst>
          </p:cNvPr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solidFill>
            <a:srgbClr val="F77F00"/>
          </a:solidFill>
          <a:ln>
            <a:solidFill>
              <a:srgbClr val="F7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6BFC3BE2-F38A-E3C7-A11A-C03C1EC26A0B}"/>
              </a:ext>
            </a:extLst>
          </p:cNvPr>
          <p:cNvSpPr/>
          <p:nvPr/>
        </p:nvSpPr>
        <p:spPr>
          <a:xfrm rot="5400000">
            <a:off x="6073140" y="756920"/>
            <a:ext cx="45719" cy="12192003"/>
          </a:xfrm>
          <a:prstGeom prst="rect">
            <a:avLst/>
          </a:prstGeom>
          <a:solidFill>
            <a:srgbClr val="F77F00"/>
          </a:solidFill>
          <a:ln>
            <a:solidFill>
              <a:srgbClr val="F7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845089A9-A1AA-DF5D-48A8-5A4198BB7BC2}"/>
              </a:ext>
            </a:extLst>
          </p:cNvPr>
          <p:cNvSpPr/>
          <p:nvPr/>
        </p:nvSpPr>
        <p:spPr>
          <a:xfrm>
            <a:off x="12146280" y="-2"/>
            <a:ext cx="45719" cy="6858000"/>
          </a:xfrm>
          <a:prstGeom prst="rect">
            <a:avLst/>
          </a:prstGeom>
          <a:solidFill>
            <a:srgbClr val="F77F00"/>
          </a:solidFill>
          <a:ln>
            <a:solidFill>
              <a:srgbClr val="F7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791B25F4-74A7-9EC3-05BE-CBB12FC7B12D}"/>
              </a:ext>
            </a:extLst>
          </p:cNvPr>
          <p:cNvSpPr txBox="1"/>
          <p:nvPr/>
        </p:nvSpPr>
        <p:spPr>
          <a:xfrm>
            <a:off x="11842380" y="647080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0817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0C88CB-6BA2-6D6F-653B-59719A152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>
            <a:extLst>
              <a:ext uri="{FF2B5EF4-FFF2-40B4-BE49-F238E27FC236}">
                <a16:creationId xmlns:a16="http://schemas.microsoft.com/office/drawing/2014/main" id="{D9F3AA18-FDDE-F16E-0C4A-0569799354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165" r="5833"/>
          <a:stretch>
            <a:fillRect/>
          </a:stretch>
        </p:blipFill>
        <p:spPr>
          <a:xfrm>
            <a:off x="7876095" y="1662991"/>
            <a:ext cx="3949619" cy="1585283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975CFCF5-82BD-8CC6-F453-7D594FF9C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742" y="1562828"/>
            <a:ext cx="3784521" cy="1709609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2A54BE0D-2705-73A9-3E8C-2852079FF2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212" y="3471476"/>
            <a:ext cx="4124102" cy="1823696"/>
          </a:xfrm>
          <a:prstGeom prst="rect">
            <a:avLst/>
          </a:prstGeom>
        </p:spPr>
      </p:pic>
      <p:sp>
        <p:nvSpPr>
          <p:cNvPr id="17" name="Metin kutusu 16">
            <a:extLst>
              <a:ext uri="{FF2B5EF4-FFF2-40B4-BE49-F238E27FC236}">
                <a16:creationId xmlns:a16="http://schemas.microsoft.com/office/drawing/2014/main" id="{B399BA90-5B07-AF78-2B8B-8E39D7B44E70}"/>
              </a:ext>
            </a:extLst>
          </p:cNvPr>
          <p:cNvSpPr txBox="1"/>
          <p:nvPr/>
        </p:nvSpPr>
        <p:spPr>
          <a:xfrm>
            <a:off x="630438" y="2232611"/>
            <a:ext cx="311682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0" i="0" err="1">
                <a:solidFill>
                  <a:srgbClr val="000000"/>
                </a:solidFill>
                <a:effectLst/>
                <a:latin typeface="Montserrat" panose="00000500000000000000" pitchFamily="2" charset="-94"/>
              </a:rPr>
              <a:t>Revna</a:t>
            </a:r>
            <a:r>
              <a:rPr lang="tr-TR" b="0" i="0">
                <a:solidFill>
                  <a:srgbClr val="000000"/>
                </a:solidFill>
                <a:effectLst/>
                <a:latin typeface="Montserrat" panose="00000500000000000000" pitchFamily="2" charset="-94"/>
              </a:rPr>
              <a:t> Medya </a:t>
            </a:r>
            <a:r>
              <a:rPr lang="tr-TR" b="0" i="0" err="1">
                <a:solidFill>
                  <a:srgbClr val="000000"/>
                </a:solidFill>
                <a:effectLst/>
                <a:latin typeface="Montserrat" panose="00000500000000000000" pitchFamily="2" charset="-94"/>
              </a:rPr>
              <a:t>logotype’ının</a:t>
            </a:r>
            <a:r>
              <a:rPr lang="tr-TR" b="0" i="0">
                <a:solidFill>
                  <a:srgbClr val="000000"/>
                </a:solidFill>
                <a:effectLst/>
                <a:latin typeface="Montserrat" panose="00000500000000000000" pitchFamily="2" charset="-94"/>
              </a:rPr>
              <a:t> sayfada belirtilen doğru kullanım şekilleri gösterilmiştir. Bazı tek renk basım araçlarında standartlar bozulmadan </a:t>
            </a:r>
            <a:r>
              <a:rPr lang="tr-TR" sz="1600" b="0" i="0">
                <a:solidFill>
                  <a:srgbClr val="000000"/>
                </a:solidFill>
                <a:effectLst/>
                <a:latin typeface="Montserrat" panose="00000500000000000000" pitchFamily="2" charset="-94"/>
              </a:rPr>
              <a:t>siyah-beyaz</a:t>
            </a:r>
            <a:r>
              <a:rPr lang="tr-TR" b="0" i="0">
                <a:solidFill>
                  <a:srgbClr val="000000"/>
                </a:solidFill>
                <a:effectLst/>
                <a:latin typeface="Montserrat" panose="00000500000000000000" pitchFamily="2" charset="-94"/>
              </a:rPr>
              <a:t> kullanımı uygundur. </a:t>
            </a:r>
            <a:endParaRPr lang="tr-TR">
              <a:solidFill>
                <a:srgbClr val="000000"/>
              </a:solidFill>
              <a:latin typeface="Montserrat" panose="00000500000000000000" pitchFamily="2" charset="-94"/>
            </a:endParaRP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3C2019B6-C23F-4C88-855A-9879C1AA3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7316" y="258736"/>
            <a:ext cx="653736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4000" b="1" i="0" u="none" strike="noStrike" cap="none" normalizeH="0" baseline="0">
                <a:ln>
                  <a:noFill/>
                </a:ln>
                <a:effectLst/>
                <a:latin typeface="Lora" pitchFamily="2" charset="-94"/>
              </a:rPr>
              <a:t>Logonun Doğru Kullanımı</a:t>
            </a:r>
            <a:endParaRPr kumimoji="0" lang="tr-TR" altLang="tr-TR" sz="4000" b="0" i="0" u="none" strike="noStrike" cap="none" normalizeH="0" baseline="0">
              <a:ln>
                <a:noFill/>
              </a:ln>
              <a:effectLst/>
              <a:latin typeface="Lora" pitchFamily="2" charset="-94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F3AB7262-B890-255E-E881-7097EE71B3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10" y="6001895"/>
            <a:ext cx="941656" cy="941656"/>
          </a:xfrm>
          <a:prstGeom prst="rect">
            <a:avLst/>
          </a:prstGeom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3A59A2BA-8916-2DA6-E222-2FE06033419E}"/>
              </a:ext>
            </a:extLst>
          </p:cNvPr>
          <p:cNvSpPr/>
          <p:nvPr/>
        </p:nvSpPr>
        <p:spPr>
          <a:xfrm rot="5400000">
            <a:off x="6073136" y="-6088052"/>
            <a:ext cx="45719" cy="12191999"/>
          </a:xfrm>
          <a:prstGeom prst="rect">
            <a:avLst/>
          </a:prstGeom>
          <a:solidFill>
            <a:srgbClr val="F77F00"/>
          </a:solidFill>
          <a:ln>
            <a:solidFill>
              <a:srgbClr val="F7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46F68A04-76FB-D2CE-C9FE-88AE8C347FAC}"/>
              </a:ext>
            </a:extLst>
          </p:cNvPr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solidFill>
            <a:srgbClr val="F77F00"/>
          </a:solidFill>
          <a:ln>
            <a:solidFill>
              <a:srgbClr val="F7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93071807-932D-2C5B-D0E6-1C8D4D6B7F85}"/>
              </a:ext>
            </a:extLst>
          </p:cNvPr>
          <p:cNvSpPr/>
          <p:nvPr/>
        </p:nvSpPr>
        <p:spPr>
          <a:xfrm rot="5400000">
            <a:off x="6073140" y="756920"/>
            <a:ext cx="45719" cy="12192003"/>
          </a:xfrm>
          <a:prstGeom prst="rect">
            <a:avLst/>
          </a:prstGeom>
          <a:solidFill>
            <a:srgbClr val="F77F00"/>
          </a:solidFill>
          <a:ln>
            <a:solidFill>
              <a:srgbClr val="F7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A67D2C4B-E45E-264D-CF74-BC75D30D8C57}"/>
              </a:ext>
            </a:extLst>
          </p:cNvPr>
          <p:cNvSpPr/>
          <p:nvPr/>
        </p:nvSpPr>
        <p:spPr>
          <a:xfrm>
            <a:off x="12146280" y="-2"/>
            <a:ext cx="45719" cy="6858000"/>
          </a:xfrm>
          <a:prstGeom prst="rect">
            <a:avLst/>
          </a:prstGeom>
          <a:solidFill>
            <a:srgbClr val="F77F00"/>
          </a:solidFill>
          <a:ln>
            <a:solidFill>
              <a:srgbClr val="F7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1274CFDD-91A4-BF92-DD7B-69DAE3CBFD40}"/>
              </a:ext>
            </a:extLst>
          </p:cNvPr>
          <p:cNvSpPr txBox="1"/>
          <p:nvPr/>
        </p:nvSpPr>
        <p:spPr>
          <a:xfrm>
            <a:off x="11842380" y="647080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28173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E0CF62-2E58-295B-E509-26D811019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etin kutusu 16">
            <a:extLst>
              <a:ext uri="{FF2B5EF4-FFF2-40B4-BE49-F238E27FC236}">
                <a16:creationId xmlns:a16="http://schemas.microsoft.com/office/drawing/2014/main" id="{61886B9E-07AA-5607-ECE8-7A14F25FC09C}"/>
              </a:ext>
            </a:extLst>
          </p:cNvPr>
          <p:cNvSpPr txBox="1"/>
          <p:nvPr/>
        </p:nvSpPr>
        <p:spPr>
          <a:xfrm>
            <a:off x="482954" y="2566908"/>
            <a:ext cx="393756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err="1">
                <a:solidFill>
                  <a:srgbClr val="000000"/>
                </a:solidFill>
                <a:latin typeface="Montserrat" panose="00000500000000000000" pitchFamily="2" charset="-94"/>
              </a:rPr>
              <a:t>Revna</a:t>
            </a:r>
            <a:r>
              <a:rPr lang="tr-TR" sz="1600">
                <a:solidFill>
                  <a:srgbClr val="000000"/>
                </a:solidFill>
                <a:latin typeface="Montserrat" panose="00000500000000000000" pitchFamily="2" charset="-94"/>
              </a:rPr>
              <a:t> Medya logosunun, sayfada belirtilen yanlış kullanım şekilleri gösterilmiştir. Logonun standartları üzerinde oynanmamalı ve bozulmamalıdır.</a:t>
            </a: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A20A600F-8847-ED03-0C2B-CEB23D52A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4530" y="325445"/>
            <a:ext cx="652294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4000" b="1" i="0" u="none" strike="noStrike" cap="none" normalizeH="0" baseline="0">
                <a:ln>
                  <a:noFill/>
                </a:ln>
                <a:effectLst/>
                <a:latin typeface="Lora" pitchFamily="2" charset="-94"/>
              </a:rPr>
              <a:t>Logonun </a:t>
            </a:r>
            <a:r>
              <a:rPr lang="tr-TR" altLang="tr-TR" sz="4000" b="1">
                <a:latin typeface="Lora" pitchFamily="2" charset="-94"/>
              </a:rPr>
              <a:t>Yanlış</a:t>
            </a:r>
            <a:r>
              <a:rPr kumimoji="0" lang="tr-TR" altLang="tr-TR" sz="4000" b="1" i="0" u="none" strike="noStrike" cap="none" normalizeH="0" baseline="0">
                <a:ln>
                  <a:noFill/>
                </a:ln>
                <a:effectLst/>
                <a:latin typeface="Lora" pitchFamily="2" charset="-94"/>
              </a:rPr>
              <a:t> Kullanımı</a:t>
            </a:r>
            <a:endParaRPr kumimoji="0" lang="tr-TR" altLang="tr-TR" sz="4000" b="0" i="0" u="none" strike="noStrike" cap="none" normalizeH="0" baseline="0">
              <a:ln>
                <a:noFill/>
              </a:ln>
              <a:effectLst/>
              <a:latin typeface="Lora" pitchFamily="2" charset="-94"/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7BA382EE-7908-47B2-4AF0-89DD8590D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10" y="5999172"/>
            <a:ext cx="941656" cy="941656"/>
          </a:xfrm>
          <a:prstGeom prst="rect">
            <a:avLst/>
          </a:prstGeom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id="{A050AA4B-76F3-C19E-3A3D-4654D40DD53B}"/>
              </a:ext>
            </a:extLst>
          </p:cNvPr>
          <p:cNvSpPr/>
          <p:nvPr/>
        </p:nvSpPr>
        <p:spPr>
          <a:xfrm rot="5400000">
            <a:off x="6073136" y="-6088052"/>
            <a:ext cx="45719" cy="12191999"/>
          </a:xfrm>
          <a:prstGeom prst="rect">
            <a:avLst/>
          </a:prstGeom>
          <a:solidFill>
            <a:srgbClr val="F77F00"/>
          </a:solidFill>
          <a:ln>
            <a:solidFill>
              <a:srgbClr val="F7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1708AF37-B588-600A-A7EC-FB3690315158}"/>
              </a:ext>
            </a:extLst>
          </p:cNvPr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solidFill>
            <a:srgbClr val="F77F00"/>
          </a:solidFill>
          <a:ln>
            <a:solidFill>
              <a:srgbClr val="F7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5B79845D-DB56-381E-F139-0D49BFDD9EB1}"/>
              </a:ext>
            </a:extLst>
          </p:cNvPr>
          <p:cNvSpPr/>
          <p:nvPr/>
        </p:nvSpPr>
        <p:spPr>
          <a:xfrm rot="5400000">
            <a:off x="6073140" y="756920"/>
            <a:ext cx="45719" cy="12192003"/>
          </a:xfrm>
          <a:prstGeom prst="rect">
            <a:avLst/>
          </a:prstGeom>
          <a:solidFill>
            <a:srgbClr val="F77F00"/>
          </a:solidFill>
          <a:ln>
            <a:solidFill>
              <a:srgbClr val="F7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C7F7F947-E562-A56A-F85D-CF2C0BB16682}"/>
              </a:ext>
            </a:extLst>
          </p:cNvPr>
          <p:cNvSpPr/>
          <p:nvPr/>
        </p:nvSpPr>
        <p:spPr>
          <a:xfrm>
            <a:off x="12146280" y="-2"/>
            <a:ext cx="45719" cy="6858000"/>
          </a:xfrm>
          <a:prstGeom prst="rect">
            <a:avLst/>
          </a:prstGeom>
          <a:solidFill>
            <a:srgbClr val="F77F00"/>
          </a:solidFill>
          <a:ln>
            <a:solidFill>
              <a:srgbClr val="F7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38257BC8-C2F3-7F7A-E1F6-1E2E93D2793B}"/>
              </a:ext>
            </a:extLst>
          </p:cNvPr>
          <p:cNvSpPr txBox="1"/>
          <p:nvPr/>
        </p:nvSpPr>
        <p:spPr>
          <a:xfrm>
            <a:off x="11842380" y="647080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/>
              <a:t>7</a:t>
            </a:r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id="{1163E688-0E10-B564-E150-713BA72C20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651" y="30807"/>
            <a:ext cx="7199395" cy="719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80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CF9611-5EB9-E3F2-5B18-D7B668C16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DD1C184-47ED-DE55-62DE-59837349EE58}"/>
              </a:ext>
            </a:extLst>
          </p:cNvPr>
          <p:cNvSpPr/>
          <p:nvPr/>
        </p:nvSpPr>
        <p:spPr>
          <a:xfrm>
            <a:off x="3646873" y="4842677"/>
            <a:ext cx="8083780" cy="1602090"/>
          </a:xfrm>
          <a:prstGeom prst="rect">
            <a:avLst/>
          </a:prstGeom>
          <a:solidFill>
            <a:schemeClr val="bg1"/>
          </a:solidFill>
          <a:ln>
            <a:solidFill>
              <a:srgbClr val="F7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E958D26-CF60-990D-F506-7BB9FEAB82E4}"/>
              </a:ext>
            </a:extLst>
          </p:cNvPr>
          <p:cNvCxnSpPr/>
          <p:nvPr/>
        </p:nvCxnSpPr>
        <p:spPr>
          <a:xfrm>
            <a:off x="10042184" y="3043404"/>
            <a:ext cx="5480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0">
            <a:extLst>
              <a:ext uri="{FF2B5EF4-FFF2-40B4-BE49-F238E27FC236}">
                <a16:creationId xmlns:a16="http://schemas.microsoft.com/office/drawing/2014/main" id="{A1CA83E0-7A1D-2546-1C5E-E52E9D899B91}"/>
              </a:ext>
            </a:extLst>
          </p:cNvPr>
          <p:cNvSpPr/>
          <p:nvPr/>
        </p:nvSpPr>
        <p:spPr>
          <a:xfrm>
            <a:off x="3646873" y="3043404"/>
            <a:ext cx="8083780" cy="1602091"/>
          </a:xfrm>
          <a:prstGeom prst="rect">
            <a:avLst/>
          </a:prstGeom>
          <a:solidFill>
            <a:schemeClr val="bg1"/>
          </a:solidFill>
          <a:ln>
            <a:solidFill>
              <a:srgbClr val="F7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r-TR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1C1DC370-72C4-0B6E-88FA-0C2C7FD40831}"/>
              </a:ext>
            </a:extLst>
          </p:cNvPr>
          <p:cNvSpPr/>
          <p:nvPr/>
        </p:nvSpPr>
        <p:spPr>
          <a:xfrm>
            <a:off x="3646873" y="1256638"/>
            <a:ext cx="8083779" cy="1602097"/>
          </a:xfrm>
          <a:prstGeom prst="rect">
            <a:avLst/>
          </a:prstGeom>
          <a:solidFill>
            <a:schemeClr val="bg1"/>
          </a:solidFill>
          <a:ln>
            <a:solidFill>
              <a:srgbClr val="F7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earbook solid"/>
                <a:ea typeface="+mn-ea"/>
                <a:cs typeface="+mn-cs"/>
              </a:rPr>
              <a:t> </a:t>
            </a: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earbook solid"/>
              </a:rPr>
              <a:t>Yearbook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4000" dirty="0">
                <a:solidFill>
                  <a:prstClr val="black"/>
                </a:solidFill>
                <a:latin typeface="Yearbook solid"/>
              </a:rPr>
              <a:t> Solid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earbook Solid" panose="04050904020602020302" pitchFamily="82" charset="0"/>
            </a:endParaRPr>
          </a:p>
        </p:txBody>
      </p:sp>
      <p:sp>
        <p:nvSpPr>
          <p:cNvPr id="16" name="TextBox 36">
            <a:extLst>
              <a:ext uri="{FF2B5EF4-FFF2-40B4-BE49-F238E27FC236}">
                <a16:creationId xmlns:a16="http://schemas.microsoft.com/office/drawing/2014/main" id="{E5E22D5E-2ACC-F086-0EA7-55F7DF925FD0}"/>
              </a:ext>
            </a:extLst>
          </p:cNvPr>
          <p:cNvSpPr txBox="1"/>
          <p:nvPr/>
        </p:nvSpPr>
        <p:spPr>
          <a:xfrm>
            <a:off x="6549487" y="3091320"/>
            <a:ext cx="51811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>
                <a:latin typeface="Lora" pitchFamily="2" charset="-94"/>
              </a:rPr>
              <a:t>A B C Ç D E F G Ğ H I İ J K L M N O Ö P R S Ş T U Ü V Y Z</a:t>
            </a:r>
            <a:endParaRPr lang="tr-TR" sz="1600">
              <a:latin typeface="Lora" pitchFamily="2" charset="-94"/>
            </a:endParaRPr>
          </a:p>
          <a:p>
            <a:r>
              <a:rPr lang="tr-TR" sz="1600">
                <a:latin typeface="Lora" pitchFamily="2" charset="-94"/>
              </a:rPr>
              <a:t>A B C Ç D E F G Ğ H I İ J K L M N O Ö P R S Ş T U Ü V Y Z</a:t>
            </a:r>
          </a:p>
          <a:p>
            <a:r>
              <a:rPr lang="tr-TR" sz="1600">
                <a:latin typeface="Lora" pitchFamily="2" charset="-94"/>
              </a:rPr>
              <a:t>a b c ç d e f g ğ h ı i j k l m n o ö p r s ş t u ü v y z</a:t>
            </a:r>
          </a:p>
          <a:p>
            <a:r>
              <a:rPr lang="tr-TR" sz="1600">
                <a:latin typeface="Lora" pitchFamily="2" charset="-94"/>
              </a:rPr>
              <a:t>1 2 3 4 5 6 7 8 9 0</a:t>
            </a:r>
          </a:p>
        </p:txBody>
      </p:sp>
      <p:sp>
        <p:nvSpPr>
          <p:cNvPr id="17" name="TextBox 36">
            <a:extLst>
              <a:ext uri="{FF2B5EF4-FFF2-40B4-BE49-F238E27FC236}">
                <a16:creationId xmlns:a16="http://schemas.microsoft.com/office/drawing/2014/main" id="{C2A887ED-F338-8E3D-7594-7A78FBEB509E}"/>
              </a:ext>
            </a:extLst>
          </p:cNvPr>
          <p:cNvSpPr txBox="1"/>
          <p:nvPr/>
        </p:nvSpPr>
        <p:spPr>
          <a:xfrm>
            <a:off x="6533499" y="5039667"/>
            <a:ext cx="51971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>
                <a:latin typeface="Montserrat" panose="00000500000000000000" pitchFamily="2" charset="-94"/>
              </a:rPr>
              <a:t>A B C Ç D E F G Ğ H I İ J K L M N O Ö P R S Ş T U Ü V Y Z</a:t>
            </a:r>
            <a:endParaRPr lang="tr-TR" sz="1400">
              <a:latin typeface="Montserrat" panose="00000500000000000000" pitchFamily="2" charset="-94"/>
            </a:endParaRPr>
          </a:p>
          <a:p>
            <a:r>
              <a:rPr lang="tr-TR" sz="1400">
                <a:latin typeface="Montserrat" panose="00000500000000000000" pitchFamily="2" charset="-94"/>
              </a:rPr>
              <a:t>A B C Ç D E F G Ğ H I İ J K L M N O Ö P R S Ş T U Ü V Y Z</a:t>
            </a:r>
          </a:p>
          <a:p>
            <a:r>
              <a:rPr lang="tr-TR" sz="1400">
                <a:latin typeface="Montserrat" panose="00000500000000000000" pitchFamily="2" charset="-94"/>
              </a:rPr>
              <a:t>a b c ç d e f g ğ h ı i j k l m n o ö p r s ş t u ü v y z</a:t>
            </a:r>
          </a:p>
          <a:p>
            <a:r>
              <a:rPr lang="tr-TR" sz="1400">
                <a:latin typeface="Montserrat" panose="00000500000000000000" pitchFamily="2" charset="-94"/>
              </a:rPr>
              <a:t>1 2 3 4 5 6 7 8 9 0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983BBE8-B88C-D5D4-E0B9-77AAAACA119F}"/>
              </a:ext>
            </a:extLst>
          </p:cNvPr>
          <p:cNvSpPr txBox="1"/>
          <p:nvPr/>
        </p:nvSpPr>
        <p:spPr>
          <a:xfrm>
            <a:off x="6533499" y="1498907"/>
            <a:ext cx="50078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Yearbook Solid" panose="04050904020602020302" pitchFamily="82" charset="0"/>
              </a:rPr>
              <a:t>A B C Ç D E F G Ğ H I İ J K L M N O Ö P R S Ş T U Ü V Y Z</a:t>
            </a:r>
          </a:p>
          <a:p>
            <a:r>
              <a:rPr lang="pt-BR" sz="2400" dirty="0">
                <a:latin typeface="Yearbook Solid" panose="04050904020602020302" pitchFamily="82" charset="0"/>
              </a:rPr>
              <a:t>1 2 3 4 5 6 7 8 9 0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24FA6E81-6909-6FCA-8214-2E41EEF155E2}"/>
              </a:ext>
            </a:extLst>
          </p:cNvPr>
          <p:cNvSpPr txBox="1"/>
          <p:nvPr/>
        </p:nvSpPr>
        <p:spPr>
          <a:xfrm>
            <a:off x="3059547" y="363938"/>
            <a:ext cx="69249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4000" b="1">
                <a:latin typeface="Lora" pitchFamily="2" charset="-94"/>
              </a:rPr>
              <a:t>Kurumsal Yazı Karakterleri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C61F4AE0-75AD-C68C-B576-235614BF4A6C}"/>
              </a:ext>
            </a:extLst>
          </p:cNvPr>
          <p:cNvSpPr txBox="1"/>
          <p:nvPr/>
        </p:nvSpPr>
        <p:spPr>
          <a:xfrm>
            <a:off x="3752165" y="3240906"/>
            <a:ext cx="23786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200" b="1">
                <a:latin typeface="Lora" pitchFamily="2" charset="-94"/>
              </a:rPr>
              <a:t>Lora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E9401332-8305-8018-7E33-572D741B1224}"/>
              </a:ext>
            </a:extLst>
          </p:cNvPr>
          <p:cNvSpPr txBox="1"/>
          <p:nvPr/>
        </p:nvSpPr>
        <p:spPr>
          <a:xfrm>
            <a:off x="3752165" y="5301276"/>
            <a:ext cx="31014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600" b="1">
                <a:latin typeface="Lora" pitchFamily="2" charset="-94"/>
              </a:rPr>
              <a:t>Montserrat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0D02DEF5-47CB-0B90-68E2-6AF3E6DA2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52" y="6141727"/>
            <a:ext cx="941656" cy="941656"/>
          </a:xfrm>
          <a:prstGeom prst="rect">
            <a:avLst/>
          </a:prstGeom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54FF573F-EFC0-B570-2347-39A4D1F1E2B2}"/>
              </a:ext>
            </a:extLst>
          </p:cNvPr>
          <p:cNvSpPr/>
          <p:nvPr/>
        </p:nvSpPr>
        <p:spPr>
          <a:xfrm rot="5400000">
            <a:off x="6073136" y="-6088052"/>
            <a:ext cx="45719" cy="12191999"/>
          </a:xfrm>
          <a:prstGeom prst="rect">
            <a:avLst/>
          </a:prstGeom>
          <a:solidFill>
            <a:srgbClr val="F77F00"/>
          </a:solidFill>
          <a:ln>
            <a:solidFill>
              <a:srgbClr val="F7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FC792BC3-D19A-316A-6312-45C5AAB509FC}"/>
              </a:ext>
            </a:extLst>
          </p:cNvPr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solidFill>
            <a:srgbClr val="F77F00"/>
          </a:solidFill>
          <a:ln>
            <a:solidFill>
              <a:srgbClr val="F7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2C55CBCF-0165-F713-CA81-C96CA9352B25}"/>
              </a:ext>
            </a:extLst>
          </p:cNvPr>
          <p:cNvSpPr/>
          <p:nvPr/>
        </p:nvSpPr>
        <p:spPr>
          <a:xfrm rot="5400000">
            <a:off x="6073140" y="756920"/>
            <a:ext cx="45719" cy="12192003"/>
          </a:xfrm>
          <a:prstGeom prst="rect">
            <a:avLst/>
          </a:prstGeom>
          <a:solidFill>
            <a:srgbClr val="F77F00"/>
          </a:solidFill>
          <a:ln>
            <a:solidFill>
              <a:srgbClr val="F7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E2A1C6F3-CD96-03BB-A910-0F1453F31675}"/>
              </a:ext>
            </a:extLst>
          </p:cNvPr>
          <p:cNvSpPr/>
          <p:nvPr/>
        </p:nvSpPr>
        <p:spPr>
          <a:xfrm>
            <a:off x="12146280" y="-2"/>
            <a:ext cx="45719" cy="6858000"/>
          </a:xfrm>
          <a:prstGeom prst="rect">
            <a:avLst/>
          </a:prstGeom>
          <a:solidFill>
            <a:srgbClr val="F77F00"/>
          </a:solidFill>
          <a:ln>
            <a:solidFill>
              <a:srgbClr val="F7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EAE0246C-041F-FDD3-B18D-DCD06661A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98" y="1942988"/>
            <a:ext cx="3646021" cy="3267440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09E36217-163A-1AB7-6C32-02E174C870E4}"/>
              </a:ext>
            </a:extLst>
          </p:cNvPr>
          <p:cNvSpPr txBox="1"/>
          <p:nvPr/>
        </p:nvSpPr>
        <p:spPr>
          <a:xfrm>
            <a:off x="11842380" y="647080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787852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8551F928-1353-94F3-7CA2-2A7E9E589FAA}"/>
              </a:ext>
            </a:extLst>
          </p:cNvPr>
          <p:cNvSpPr/>
          <p:nvPr/>
        </p:nvSpPr>
        <p:spPr>
          <a:xfrm>
            <a:off x="5793218" y="1109626"/>
            <a:ext cx="1409697" cy="5111396"/>
          </a:xfrm>
          <a:prstGeom prst="rect">
            <a:avLst/>
          </a:prstGeom>
          <a:solidFill>
            <a:srgbClr val="FFDE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71E8EA7-8B81-B64A-3191-E5DE34D89183}"/>
              </a:ext>
            </a:extLst>
          </p:cNvPr>
          <p:cNvSpPr/>
          <p:nvPr/>
        </p:nvSpPr>
        <p:spPr>
          <a:xfrm>
            <a:off x="7202915" y="1109626"/>
            <a:ext cx="1409697" cy="5111396"/>
          </a:xfrm>
          <a:prstGeom prst="rect">
            <a:avLst/>
          </a:prstGeom>
          <a:solidFill>
            <a:srgbClr val="F77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4F54C36-0E9D-E2CA-7CC8-071538A1C707}"/>
              </a:ext>
            </a:extLst>
          </p:cNvPr>
          <p:cNvSpPr/>
          <p:nvPr/>
        </p:nvSpPr>
        <p:spPr>
          <a:xfrm>
            <a:off x="8612612" y="1109626"/>
            <a:ext cx="1409697" cy="511139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1C668E7-0AE8-26A9-57C2-7B3B0CD018FB}"/>
              </a:ext>
            </a:extLst>
          </p:cNvPr>
          <p:cNvSpPr/>
          <p:nvPr/>
        </p:nvSpPr>
        <p:spPr>
          <a:xfrm>
            <a:off x="10022309" y="1109626"/>
            <a:ext cx="1409697" cy="511139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CB68253-0292-B383-A6C0-529A7611CE22}"/>
              </a:ext>
            </a:extLst>
          </p:cNvPr>
          <p:cNvSpPr/>
          <p:nvPr/>
        </p:nvSpPr>
        <p:spPr>
          <a:xfrm>
            <a:off x="5787332" y="5865349"/>
            <a:ext cx="5675154" cy="3710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3717082-3D8F-E53C-5EFE-BFBB0C0B9BEC}"/>
              </a:ext>
            </a:extLst>
          </p:cNvPr>
          <p:cNvSpPr/>
          <p:nvPr/>
        </p:nvSpPr>
        <p:spPr>
          <a:xfrm>
            <a:off x="5756853" y="5494329"/>
            <a:ext cx="5675154" cy="37102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6A9EAEE-A02D-6CF4-F76F-BAFB2AFB8B42}"/>
              </a:ext>
            </a:extLst>
          </p:cNvPr>
          <p:cNvSpPr txBox="1"/>
          <p:nvPr/>
        </p:nvSpPr>
        <p:spPr>
          <a:xfrm>
            <a:off x="5850982" y="4727552"/>
            <a:ext cx="1080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Lora" pitchFamily="2" charset="-94"/>
                <a:cs typeface="Rubik" pitchFamily="2" charset="-79"/>
              </a:rPr>
              <a:t>01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CF4B4B9-5A16-0FEA-ED1C-58AABE9689C1}"/>
              </a:ext>
            </a:extLst>
          </p:cNvPr>
          <p:cNvSpPr txBox="1"/>
          <p:nvPr/>
        </p:nvSpPr>
        <p:spPr>
          <a:xfrm>
            <a:off x="5898608" y="4199466"/>
            <a:ext cx="765515" cy="579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300"/>
              </a:lnSpc>
            </a:pPr>
            <a:r>
              <a:rPr lang="en-US" sz="800" b="0" i="0" spc="80">
                <a:solidFill>
                  <a:schemeClr val="tx1">
                    <a:alpha val="70000"/>
                  </a:schemeClr>
                </a:solidFill>
                <a:effectLst/>
                <a:latin typeface="Montserrat" panose="00000500000000000000" pitchFamily="2" charset="-94"/>
                <a:cs typeface="Rubik" pitchFamily="2" charset="-79"/>
              </a:rPr>
              <a:t>Hex</a:t>
            </a:r>
            <a:endParaRPr lang="en-US" sz="900" b="0" i="0" spc="80">
              <a:solidFill>
                <a:schemeClr val="tx1">
                  <a:alpha val="70000"/>
                </a:schemeClr>
              </a:solidFill>
              <a:effectLst/>
              <a:latin typeface="Montserrat" panose="00000500000000000000" pitchFamily="2" charset="-94"/>
              <a:cs typeface="Rubik" pitchFamily="2" charset="-79"/>
            </a:endParaRPr>
          </a:p>
          <a:p>
            <a:pPr>
              <a:lnSpc>
                <a:spcPts val="1300"/>
              </a:lnSpc>
            </a:pPr>
            <a:r>
              <a:rPr lang="tr-TR" sz="900" b="1">
                <a:solidFill>
                  <a:schemeClr val="bg1"/>
                </a:solidFill>
                <a:latin typeface="Montserrat" panose="00000500000000000000" pitchFamily="2" charset="-94"/>
              </a:rPr>
              <a:t> </a:t>
            </a:r>
            <a:r>
              <a:rPr lang="tr-TR" sz="900" b="1">
                <a:latin typeface="Montserrat" panose="00000500000000000000" pitchFamily="2" charset="-94"/>
              </a:rPr>
              <a:t>ffde59</a:t>
            </a:r>
            <a:endParaRPr lang="en-US" sz="900" spc="80">
              <a:latin typeface="Montserrat" panose="00000500000000000000" pitchFamily="2" charset="-94"/>
              <a:cs typeface="Rubik" pitchFamily="2" charset="-79"/>
            </a:endParaRPr>
          </a:p>
          <a:p>
            <a:pPr>
              <a:lnSpc>
                <a:spcPts val="1300"/>
              </a:lnSpc>
            </a:pPr>
            <a:endParaRPr lang="en-US" sz="900" b="0" i="0" spc="80">
              <a:solidFill>
                <a:schemeClr val="bg1"/>
              </a:solidFill>
              <a:effectLst/>
              <a:latin typeface="Montserrat" panose="00000500000000000000" pitchFamily="2" charset="-94"/>
              <a:cs typeface="Rubik" pitchFamily="2" charset="-79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4FDCF0B-E51C-9AF4-53AA-DD5123002199}"/>
              </a:ext>
            </a:extLst>
          </p:cNvPr>
          <p:cNvSpPr txBox="1"/>
          <p:nvPr/>
        </p:nvSpPr>
        <p:spPr>
          <a:xfrm>
            <a:off x="5898608" y="3737165"/>
            <a:ext cx="1033184" cy="412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300"/>
              </a:lnSpc>
            </a:pPr>
            <a:r>
              <a:rPr lang="en-US" sz="800" b="0" i="0" spc="80">
                <a:solidFill>
                  <a:schemeClr val="tx1">
                    <a:alpha val="70000"/>
                  </a:schemeClr>
                </a:solidFill>
                <a:effectLst/>
                <a:latin typeface="Montserrat" panose="00000500000000000000" pitchFamily="2" charset="-94"/>
                <a:cs typeface="Rubik" pitchFamily="2" charset="-79"/>
              </a:rPr>
              <a:t>RGB</a:t>
            </a:r>
            <a:endParaRPr lang="en-US" sz="900" b="0" i="0" spc="80">
              <a:solidFill>
                <a:schemeClr val="tx1">
                  <a:alpha val="70000"/>
                </a:schemeClr>
              </a:solidFill>
              <a:effectLst/>
              <a:latin typeface="Montserrat" panose="00000500000000000000" pitchFamily="2" charset="-94"/>
              <a:cs typeface="Rubik" pitchFamily="2" charset="-79"/>
            </a:endParaRPr>
          </a:p>
          <a:p>
            <a:pPr>
              <a:lnSpc>
                <a:spcPts val="1300"/>
              </a:lnSpc>
            </a:pPr>
            <a:r>
              <a:rPr lang="tr-TR" sz="900" spc="80">
                <a:latin typeface="Montserrat" panose="00000500000000000000" pitchFamily="2" charset="-94"/>
                <a:cs typeface="Rubik" pitchFamily="2" charset="-79"/>
              </a:rPr>
              <a:t>100</a:t>
            </a:r>
            <a:r>
              <a:rPr lang="en-US" sz="900" spc="80">
                <a:latin typeface="Montserrat" panose="00000500000000000000" pitchFamily="2" charset="-94"/>
                <a:cs typeface="Rubik" pitchFamily="2" charset="-79"/>
              </a:rPr>
              <a:t> </a:t>
            </a:r>
            <a:r>
              <a:rPr lang="tr-TR" sz="900" spc="80">
                <a:latin typeface="Montserrat" panose="00000500000000000000" pitchFamily="2" charset="-94"/>
                <a:cs typeface="Rubik" pitchFamily="2" charset="-79"/>
              </a:rPr>
              <a:t>87</a:t>
            </a:r>
            <a:r>
              <a:rPr lang="en-US" sz="900" spc="80">
                <a:latin typeface="Montserrat" panose="00000500000000000000" pitchFamily="2" charset="-94"/>
                <a:cs typeface="Rubik" pitchFamily="2" charset="-79"/>
              </a:rPr>
              <a:t> 3</a:t>
            </a:r>
            <a:r>
              <a:rPr lang="tr-TR" sz="900" spc="80">
                <a:latin typeface="Montserrat" panose="00000500000000000000" pitchFamily="2" charset="-94"/>
                <a:cs typeface="Rubik" pitchFamily="2" charset="-79"/>
              </a:rPr>
              <a:t>5</a:t>
            </a:r>
            <a:endParaRPr lang="en-US" sz="900" spc="80">
              <a:latin typeface="Montserrat" panose="00000500000000000000" pitchFamily="2" charset="-94"/>
              <a:cs typeface="Rubik" pitchFamily="2" charset="-79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20E7663-BC28-47BC-FFD5-4B48113C9498}"/>
              </a:ext>
            </a:extLst>
          </p:cNvPr>
          <p:cNvSpPr txBox="1"/>
          <p:nvPr/>
        </p:nvSpPr>
        <p:spPr>
          <a:xfrm rot="5400000">
            <a:off x="5525272" y="1674902"/>
            <a:ext cx="1138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>
                <a:latin typeface="Montserrat" panose="00000500000000000000" pitchFamily="2" charset="-94"/>
                <a:cs typeface="Poppins" panose="00000500000000000000" pitchFamily="2" charset="0"/>
              </a:rPr>
              <a:t>SARI</a:t>
            </a:r>
            <a:endParaRPr lang="en-US" sz="1600">
              <a:latin typeface="Montserrat" panose="00000500000000000000" pitchFamily="2" charset="-94"/>
              <a:cs typeface="Poppins" panose="00000500000000000000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325F837-82D3-D6D6-1ACE-2FAAA3377645}"/>
              </a:ext>
            </a:extLst>
          </p:cNvPr>
          <p:cNvSpPr txBox="1"/>
          <p:nvPr/>
        </p:nvSpPr>
        <p:spPr>
          <a:xfrm>
            <a:off x="7275599" y="4727552"/>
            <a:ext cx="1080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Lora" pitchFamily="2" charset="-94"/>
                <a:cs typeface="Rubik" pitchFamily="2" charset="-79"/>
              </a:rPr>
              <a:t>02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47B4247-7542-8B07-5F38-DE28F730C7E8}"/>
              </a:ext>
            </a:extLst>
          </p:cNvPr>
          <p:cNvSpPr txBox="1"/>
          <p:nvPr/>
        </p:nvSpPr>
        <p:spPr>
          <a:xfrm>
            <a:off x="7323225" y="4199466"/>
            <a:ext cx="765515" cy="576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300"/>
              </a:lnSpc>
            </a:pPr>
            <a:r>
              <a:rPr lang="en-US" sz="800" b="0" i="0" spc="80">
                <a:solidFill>
                  <a:schemeClr val="tx1">
                    <a:alpha val="70000"/>
                  </a:schemeClr>
                </a:solidFill>
                <a:effectLst/>
                <a:latin typeface="Montserrat" panose="00000500000000000000" pitchFamily="2" charset="-94"/>
                <a:cs typeface="Rubik" pitchFamily="2" charset="-79"/>
              </a:rPr>
              <a:t>Hex</a:t>
            </a:r>
            <a:endParaRPr lang="tr-TR" sz="900" spc="80">
              <a:solidFill>
                <a:schemeClr val="tx1">
                  <a:alpha val="70000"/>
                </a:schemeClr>
              </a:solidFill>
              <a:latin typeface="Montserrat" panose="00000500000000000000" pitchFamily="2" charset="-94"/>
              <a:cs typeface="Rubik" pitchFamily="2" charset="-79"/>
            </a:endParaRPr>
          </a:p>
          <a:p>
            <a:pPr>
              <a:lnSpc>
                <a:spcPts val="1300"/>
              </a:lnSpc>
            </a:pPr>
            <a:r>
              <a:rPr lang="en-US" sz="800" spc="80">
                <a:latin typeface="Montserrat" panose="00000500000000000000" pitchFamily="2" charset="-94"/>
                <a:cs typeface="Rubik" pitchFamily="2" charset="-79"/>
              </a:rPr>
              <a:t>#</a:t>
            </a:r>
            <a:r>
              <a:rPr lang="tr-TR" sz="800" b="1">
                <a:latin typeface="Montserrat" panose="00000500000000000000" pitchFamily="2" charset="-94"/>
              </a:rPr>
              <a:t>f77f00</a:t>
            </a:r>
            <a:endParaRPr lang="en-US" sz="800" spc="80">
              <a:latin typeface="Montserrat" panose="00000500000000000000" pitchFamily="2" charset="-94"/>
              <a:cs typeface="Rubik" pitchFamily="2" charset="-79"/>
            </a:endParaRPr>
          </a:p>
          <a:p>
            <a:pPr>
              <a:lnSpc>
                <a:spcPts val="1300"/>
              </a:lnSpc>
            </a:pPr>
            <a:endParaRPr lang="tr-TR" sz="800" b="0" i="0" spc="80">
              <a:solidFill>
                <a:schemeClr val="tx1">
                  <a:alpha val="70000"/>
                </a:schemeClr>
              </a:solidFill>
              <a:effectLst/>
              <a:latin typeface="Montserrat" panose="00000500000000000000" pitchFamily="2" charset="-94"/>
              <a:cs typeface="Rubik" pitchFamily="2" charset="-79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BE22748-DCF3-6C2D-63B2-5C00CCD5A806}"/>
              </a:ext>
            </a:extLst>
          </p:cNvPr>
          <p:cNvSpPr txBox="1"/>
          <p:nvPr/>
        </p:nvSpPr>
        <p:spPr>
          <a:xfrm>
            <a:off x="7323225" y="3737165"/>
            <a:ext cx="1080810" cy="579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300"/>
              </a:lnSpc>
            </a:pPr>
            <a:r>
              <a:rPr lang="en-US" sz="800" b="0" i="0" spc="80">
                <a:solidFill>
                  <a:schemeClr val="tx1">
                    <a:alpha val="70000"/>
                  </a:schemeClr>
                </a:solidFill>
                <a:effectLst/>
                <a:latin typeface="Montserrat" panose="00000500000000000000" pitchFamily="2" charset="-94"/>
                <a:cs typeface="Rubik" pitchFamily="2" charset="-79"/>
              </a:rPr>
              <a:t>RGB</a:t>
            </a:r>
            <a:endParaRPr lang="tr-TR" sz="800" b="0" i="0" spc="80">
              <a:solidFill>
                <a:schemeClr val="tx1">
                  <a:alpha val="70000"/>
                </a:schemeClr>
              </a:solidFill>
              <a:effectLst/>
              <a:latin typeface="Montserrat" panose="00000500000000000000" pitchFamily="2" charset="-94"/>
              <a:cs typeface="Rubik" pitchFamily="2" charset="-79"/>
            </a:endParaRPr>
          </a:p>
          <a:p>
            <a:pPr>
              <a:lnSpc>
                <a:spcPts val="1300"/>
              </a:lnSpc>
            </a:pPr>
            <a:r>
              <a:rPr lang="tr-TR" sz="900" spc="80">
                <a:latin typeface="Montserrat" panose="00000500000000000000" pitchFamily="2" charset="-94"/>
                <a:cs typeface="Rubik" pitchFamily="2" charset="-79"/>
              </a:rPr>
              <a:t>97 50</a:t>
            </a:r>
            <a:r>
              <a:rPr lang="en-US" sz="900" spc="80">
                <a:latin typeface="Montserrat" panose="00000500000000000000" pitchFamily="2" charset="-94"/>
                <a:cs typeface="Rubik" pitchFamily="2" charset="-79"/>
              </a:rPr>
              <a:t> </a:t>
            </a:r>
            <a:r>
              <a:rPr lang="tr-TR" sz="900" spc="80">
                <a:latin typeface="Montserrat" panose="00000500000000000000" pitchFamily="2" charset="-94"/>
                <a:cs typeface="Rubik" pitchFamily="2" charset="-79"/>
              </a:rPr>
              <a:t>0</a:t>
            </a:r>
            <a:endParaRPr lang="en-US" sz="900" spc="80">
              <a:latin typeface="Montserrat" panose="00000500000000000000" pitchFamily="2" charset="-94"/>
              <a:cs typeface="Rubik" pitchFamily="2" charset="-79"/>
            </a:endParaRPr>
          </a:p>
          <a:p>
            <a:pPr>
              <a:lnSpc>
                <a:spcPts val="1300"/>
              </a:lnSpc>
            </a:pPr>
            <a:endParaRPr lang="en-US" sz="900" b="0" i="0" spc="80">
              <a:solidFill>
                <a:schemeClr val="tx1">
                  <a:alpha val="70000"/>
                </a:schemeClr>
              </a:solidFill>
              <a:effectLst/>
              <a:latin typeface="Montserrat" panose="00000500000000000000" pitchFamily="2" charset="-94"/>
              <a:cs typeface="Rubik" pitchFamily="2" charset="-79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3AEBB19-99C1-3096-254F-699A385665B4}"/>
              </a:ext>
            </a:extLst>
          </p:cNvPr>
          <p:cNvSpPr txBox="1"/>
          <p:nvPr/>
        </p:nvSpPr>
        <p:spPr>
          <a:xfrm rot="5400000">
            <a:off x="6827427" y="1797364"/>
            <a:ext cx="1383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>
                <a:latin typeface="Montserrat" panose="00000500000000000000" pitchFamily="2" charset="-94"/>
                <a:cs typeface="Poppins" panose="00000500000000000000" pitchFamily="2" charset="0"/>
              </a:rPr>
              <a:t>TURUNCU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28EFC4F-5164-183B-F975-2B75C992860E}"/>
              </a:ext>
            </a:extLst>
          </p:cNvPr>
          <p:cNvSpPr txBox="1"/>
          <p:nvPr/>
        </p:nvSpPr>
        <p:spPr>
          <a:xfrm>
            <a:off x="8685296" y="4727552"/>
            <a:ext cx="1080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Lora" pitchFamily="2" charset="-94"/>
                <a:cs typeface="Rubik" pitchFamily="2" charset="-79"/>
              </a:rPr>
              <a:t>03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6CB8106-D8C4-20D1-4B16-CE530393D24D}"/>
              </a:ext>
            </a:extLst>
          </p:cNvPr>
          <p:cNvSpPr txBox="1"/>
          <p:nvPr/>
        </p:nvSpPr>
        <p:spPr>
          <a:xfrm>
            <a:off x="8732922" y="4199466"/>
            <a:ext cx="765515" cy="414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300"/>
              </a:lnSpc>
            </a:pPr>
            <a:r>
              <a:rPr lang="en-US" sz="800" b="0" i="0" spc="80">
                <a:solidFill>
                  <a:schemeClr val="bg1">
                    <a:alpha val="70000"/>
                  </a:schemeClr>
                </a:solidFill>
                <a:effectLst/>
                <a:latin typeface="Rubik" pitchFamily="2" charset="-79"/>
                <a:cs typeface="Rubik" pitchFamily="2" charset="-79"/>
              </a:rPr>
              <a:t>Hex</a:t>
            </a:r>
            <a:endParaRPr lang="en-US" sz="900" b="0" i="0" spc="80">
              <a:solidFill>
                <a:schemeClr val="bg1">
                  <a:alpha val="70000"/>
                </a:schemeClr>
              </a:solidFill>
              <a:effectLst/>
              <a:latin typeface="Rubik" pitchFamily="2" charset="-79"/>
              <a:cs typeface="Rubik" pitchFamily="2" charset="-79"/>
            </a:endParaRPr>
          </a:p>
          <a:p>
            <a:pPr>
              <a:lnSpc>
                <a:spcPts val="1300"/>
              </a:lnSpc>
            </a:pPr>
            <a:r>
              <a:rPr lang="tr-TR" sz="900" b="1">
                <a:solidFill>
                  <a:schemeClr val="bg1"/>
                </a:solidFill>
                <a:latin typeface="Montserrat" panose="00000500000000000000" pitchFamily="2" charset="-94"/>
              </a:rPr>
              <a:t>#</a:t>
            </a:r>
            <a:r>
              <a:rPr lang="tr-TR" sz="900" b="1">
                <a:solidFill>
                  <a:schemeClr val="bg1"/>
                </a:solidFill>
              </a:rPr>
              <a:t>000000</a:t>
            </a:r>
            <a:endParaRPr lang="en-US" sz="900" b="0" i="0" spc="80">
              <a:solidFill>
                <a:schemeClr val="bg1"/>
              </a:solidFill>
              <a:effectLst/>
              <a:latin typeface="Montserrat" panose="00000500000000000000" pitchFamily="2" charset="-94"/>
              <a:cs typeface="Rubik" pitchFamily="2" charset="-79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CC7ADED-5A21-7B3E-9E73-0D461B5F7A8E}"/>
              </a:ext>
            </a:extLst>
          </p:cNvPr>
          <p:cNvSpPr txBox="1"/>
          <p:nvPr/>
        </p:nvSpPr>
        <p:spPr>
          <a:xfrm>
            <a:off x="8732922" y="3737165"/>
            <a:ext cx="1033184" cy="410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300"/>
              </a:lnSpc>
            </a:pPr>
            <a:r>
              <a:rPr lang="en-US" sz="800" b="0" i="0" spc="80">
                <a:solidFill>
                  <a:schemeClr val="bg1">
                    <a:alpha val="70000"/>
                  </a:schemeClr>
                </a:solidFill>
                <a:effectLst/>
                <a:latin typeface="Montserrat" panose="00000500000000000000" pitchFamily="2" charset="-94"/>
                <a:cs typeface="Rubik" pitchFamily="2" charset="-79"/>
              </a:rPr>
              <a:t>RGB</a:t>
            </a:r>
            <a:endParaRPr lang="en-US" sz="900" b="0" i="0" spc="80">
              <a:solidFill>
                <a:schemeClr val="bg1">
                  <a:alpha val="70000"/>
                </a:schemeClr>
              </a:solidFill>
              <a:effectLst/>
              <a:latin typeface="Montserrat" panose="00000500000000000000" pitchFamily="2" charset="-94"/>
              <a:cs typeface="Rubik" pitchFamily="2" charset="-79"/>
            </a:endParaRPr>
          </a:p>
          <a:p>
            <a:pPr>
              <a:lnSpc>
                <a:spcPts val="1300"/>
              </a:lnSpc>
            </a:pPr>
            <a:r>
              <a:rPr lang="tr-TR" sz="900" spc="80">
                <a:solidFill>
                  <a:schemeClr val="bg1"/>
                </a:solidFill>
                <a:latin typeface="Montserrat" panose="00000500000000000000" pitchFamily="2" charset="-94"/>
                <a:cs typeface="Rubik" pitchFamily="2" charset="-79"/>
              </a:rPr>
              <a:t>0</a:t>
            </a:r>
            <a:r>
              <a:rPr lang="en-US" sz="900" spc="80">
                <a:solidFill>
                  <a:schemeClr val="bg1"/>
                </a:solidFill>
                <a:latin typeface="Montserrat" panose="00000500000000000000" pitchFamily="2" charset="-94"/>
                <a:cs typeface="Rubik" pitchFamily="2" charset="-79"/>
              </a:rPr>
              <a:t> </a:t>
            </a:r>
            <a:r>
              <a:rPr lang="tr-TR" sz="900" spc="80">
                <a:solidFill>
                  <a:schemeClr val="bg1"/>
                </a:solidFill>
                <a:latin typeface="Montserrat" panose="00000500000000000000" pitchFamily="2" charset="-94"/>
                <a:cs typeface="Rubik" pitchFamily="2" charset="-79"/>
              </a:rPr>
              <a:t>0 0</a:t>
            </a:r>
            <a:endParaRPr lang="en-US" sz="900" b="0" i="0" spc="80">
              <a:solidFill>
                <a:schemeClr val="bg1"/>
              </a:solidFill>
              <a:effectLst/>
              <a:latin typeface="Montserrat" panose="00000500000000000000" pitchFamily="2" charset="-94"/>
              <a:cs typeface="Rubik" pitchFamily="2" charset="-79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BEE1F3B-AFEE-59A6-3B3F-CA3243F511A2}"/>
              </a:ext>
            </a:extLst>
          </p:cNvPr>
          <p:cNvSpPr txBox="1"/>
          <p:nvPr/>
        </p:nvSpPr>
        <p:spPr>
          <a:xfrm rot="5400000">
            <a:off x="7943140" y="2091348"/>
            <a:ext cx="1971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>
                <a:solidFill>
                  <a:schemeClr val="bg1"/>
                </a:solidFill>
                <a:latin typeface="Montserrat" panose="00000500000000000000" pitchFamily="2" charset="-94"/>
                <a:cs typeface="Poppins" panose="00000500000000000000" pitchFamily="2" charset="0"/>
              </a:rPr>
              <a:t>SİYAH</a:t>
            </a:r>
            <a:endParaRPr lang="en-US" sz="1600">
              <a:solidFill>
                <a:schemeClr val="bg1"/>
              </a:solidFill>
              <a:latin typeface="Montserrat" panose="00000500000000000000" pitchFamily="2" charset="-94"/>
              <a:cs typeface="Poppins" panose="00000500000000000000" pitchFamily="2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3B5F5EF-7417-BF7D-01C1-D00205B9A361}"/>
              </a:ext>
            </a:extLst>
          </p:cNvPr>
          <p:cNvSpPr txBox="1"/>
          <p:nvPr/>
        </p:nvSpPr>
        <p:spPr>
          <a:xfrm>
            <a:off x="10094993" y="4727552"/>
            <a:ext cx="1080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Lora" pitchFamily="2" charset="-94"/>
                <a:cs typeface="Rubik" pitchFamily="2" charset="-79"/>
              </a:rPr>
              <a:t>04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5E00E44-6482-FEA4-23C5-7EA482498B5D}"/>
              </a:ext>
            </a:extLst>
          </p:cNvPr>
          <p:cNvSpPr txBox="1"/>
          <p:nvPr/>
        </p:nvSpPr>
        <p:spPr>
          <a:xfrm>
            <a:off x="10142619" y="4199466"/>
            <a:ext cx="765515" cy="414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300"/>
              </a:lnSpc>
            </a:pPr>
            <a:r>
              <a:rPr lang="en-US" sz="800" b="0" i="0" spc="80">
                <a:effectLst/>
                <a:latin typeface="Rubik" pitchFamily="2" charset="-79"/>
                <a:cs typeface="Rubik" pitchFamily="2" charset="-79"/>
              </a:rPr>
              <a:t>Hex</a:t>
            </a:r>
            <a:endParaRPr lang="en-US" sz="900" b="0" i="0" spc="80">
              <a:effectLst/>
              <a:latin typeface="Rubik" pitchFamily="2" charset="-79"/>
              <a:cs typeface="Rubik" pitchFamily="2" charset="-79"/>
            </a:endParaRPr>
          </a:p>
          <a:p>
            <a:pPr>
              <a:lnSpc>
                <a:spcPts val="1300"/>
              </a:lnSpc>
            </a:pPr>
            <a:r>
              <a:rPr lang="en-US" sz="900" b="0" i="0" spc="80">
                <a:effectLst/>
                <a:latin typeface="Montserrat" panose="00000500000000000000" pitchFamily="2" charset="-94"/>
                <a:cs typeface="Rubik" pitchFamily="2" charset="-79"/>
              </a:rPr>
              <a:t>#</a:t>
            </a:r>
            <a:r>
              <a:rPr lang="tr-TR" sz="900" b="1"/>
              <a:t>#ffffff</a:t>
            </a:r>
            <a:endParaRPr lang="en-US" sz="900" b="0" i="0" spc="80">
              <a:effectLst/>
              <a:latin typeface="Montserrat" panose="00000500000000000000" pitchFamily="2" charset="-94"/>
              <a:cs typeface="Rubik" pitchFamily="2" charset="-79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1A3590E-10DB-FCBE-6C6A-49542E99462D}"/>
              </a:ext>
            </a:extLst>
          </p:cNvPr>
          <p:cNvSpPr txBox="1"/>
          <p:nvPr/>
        </p:nvSpPr>
        <p:spPr>
          <a:xfrm>
            <a:off x="10142619" y="3737165"/>
            <a:ext cx="1033184" cy="412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300"/>
              </a:lnSpc>
            </a:pPr>
            <a:r>
              <a:rPr lang="en-US" sz="800" b="0" i="0" spc="80">
                <a:effectLst/>
                <a:latin typeface="Montserrat" panose="00000500000000000000" pitchFamily="2" charset="-94"/>
                <a:cs typeface="Rubik" pitchFamily="2" charset="-79"/>
              </a:rPr>
              <a:t>RGB</a:t>
            </a:r>
            <a:endParaRPr lang="en-US" sz="900" b="0" i="0" spc="80">
              <a:effectLst/>
              <a:latin typeface="Montserrat" panose="00000500000000000000" pitchFamily="2" charset="-94"/>
              <a:cs typeface="Rubik" pitchFamily="2" charset="-79"/>
            </a:endParaRPr>
          </a:p>
          <a:p>
            <a:pPr>
              <a:lnSpc>
                <a:spcPts val="1300"/>
              </a:lnSpc>
            </a:pPr>
            <a:r>
              <a:rPr lang="tr-TR" sz="900" spc="80">
                <a:latin typeface="Montserrat" panose="00000500000000000000" pitchFamily="2" charset="-94"/>
                <a:cs typeface="Rubik" pitchFamily="2" charset="-79"/>
              </a:rPr>
              <a:t>100 100</a:t>
            </a:r>
            <a:r>
              <a:rPr lang="en-US" sz="900" spc="80">
                <a:latin typeface="Montserrat" panose="00000500000000000000" pitchFamily="2" charset="-94"/>
                <a:cs typeface="Rubik" pitchFamily="2" charset="-79"/>
              </a:rPr>
              <a:t> </a:t>
            </a:r>
            <a:r>
              <a:rPr lang="tr-TR" sz="900" spc="80">
                <a:latin typeface="Montserrat" panose="00000500000000000000" pitchFamily="2" charset="-94"/>
                <a:cs typeface="Rubik" pitchFamily="2" charset="-79"/>
              </a:rPr>
              <a:t>100</a:t>
            </a:r>
            <a:endParaRPr lang="en-US" sz="900" b="0" i="0" spc="80">
              <a:effectLst/>
              <a:latin typeface="Montserrat" panose="00000500000000000000" pitchFamily="2" charset="-94"/>
              <a:cs typeface="Rubik" pitchFamily="2" charset="-79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729292C-B6A5-F073-09A0-BB8A5A7B71D5}"/>
              </a:ext>
            </a:extLst>
          </p:cNvPr>
          <p:cNvSpPr txBox="1"/>
          <p:nvPr/>
        </p:nvSpPr>
        <p:spPr>
          <a:xfrm rot="5400000">
            <a:off x="9646821" y="1797364"/>
            <a:ext cx="1383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>
                <a:latin typeface="Montserrat" panose="00000500000000000000" pitchFamily="2" charset="-94"/>
                <a:cs typeface="Poppins" panose="00000500000000000000" pitchFamily="2" charset="0"/>
              </a:rPr>
              <a:t>BEYAZ</a:t>
            </a:r>
            <a:endParaRPr lang="en-US" sz="1600">
              <a:latin typeface="Montserrat" panose="00000500000000000000" pitchFamily="2" charset="-94"/>
              <a:cs typeface="Poppins" panose="00000500000000000000" pitchFamily="2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64F390E-D884-C8E8-BE4D-E043D6A70FC1}"/>
              </a:ext>
            </a:extLst>
          </p:cNvPr>
          <p:cNvSpPr txBox="1"/>
          <p:nvPr/>
        </p:nvSpPr>
        <p:spPr>
          <a:xfrm>
            <a:off x="4062830" y="570364"/>
            <a:ext cx="4066339" cy="387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700"/>
              </a:lnSpc>
            </a:pPr>
            <a:r>
              <a:rPr lang="tr-TR" sz="4000" b="1">
                <a:latin typeface="Lora" pitchFamily="2" charset="-94"/>
                <a:cs typeface="Rubik" pitchFamily="2" charset="-79"/>
              </a:rPr>
              <a:t>Renk</a:t>
            </a:r>
            <a:r>
              <a:rPr lang="tr-TR" sz="4000" b="1">
                <a:solidFill>
                  <a:srgbClr val="F77F00"/>
                </a:solidFill>
                <a:latin typeface="Lora" pitchFamily="2" charset="-94"/>
                <a:cs typeface="Rubik" pitchFamily="2" charset="-79"/>
              </a:rPr>
              <a:t> </a:t>
            </a:r>
            <a:r>
              <a:rPr lang="tr-TR" sz="4000" b="1">
                <a:latin typeface="Lora" pitchFamily="2" charset="-94"/>
                <a:cs typeface="Rubik" pitchFamily="2" charset="-79"/>
              </a:rPr>
              <a:t>Kullanımı</a:t>
            </a:r>
            <a:r>
              <a:rPr lang="tr-TR" sz="4000" b="1">
                <a:solidFill>
                  <a:srgbClr val="F77F00"/>
                </a:solidFill>
                <a:latin typeface="Lora" pitchFamily="2" charset="-94"/>
                <a:cs typeface="Rubik" pitchFamily="2" charset="-79"/>
              </a:rPr>
              <a:t> </a:t>
            </a:r>
            <a:endParaRPr lang="en-US" sz="4000" b="1">
              <a:solidFill>
                <a:srgbClr val="F77F00"/>
              </a:solidFill>
              <a:latin typeface="Lora" pitchFamily="2" charset="-94"/>
              <a:cs typeface="Rubik" pitchFamily="2" charset="-79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E99D1CE2-49A2-ED37-4842-C0E1683F7A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02" y="1718921"/>
            <a:ext cx="3814596" cy="3420153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C235D200-ADB0-0F45-F6EE-116D23D3D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65" y="5916344"/>
            <a:ext cx="941656" cy="941656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7C793D38-6CFF-3B1D-292A-498F0F5914F4}"/>
              </a:ext>
            </a:extLst>
          </p:cNvPr>
          <p:cNvSpPr/>
          <p:nvPr/>
        </p:nvSpPr>
        <p:spPr>
          <a:xfrm rot="5400000">
            <a:off x="6073136" y="-6088052"/>
            <a:ext cx="45719" cy="12191999"/>
          </a:xfrm>
          <a:prstGeom prst="rect">
            <a:avLst/>
          </a:prstGeom>
          <a:solidFill>
            <a:srgbClr val="F77F00"/>
          </a:solidFill>
          <a:ln>
            <a:solidFill>
              <a:srgbClr val="F7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24EAA5CD-B673-1B6A-FF72-40C6158C3147}"/>
              </a:ext>
            </a:extLst>
          </p:cNvPr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solidFill>
            <a:srgbClr val="F77F00"/>
          </a:solidFill>
          <a:ln>
            <a:solidFill>
              <a:srgbClr val="F7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75E59DBE-6EBA-3CBE-BD75-8B65C39C48FD}"/>
              </a:ext>
            </a:extLst>
          </p:cNvPr>
          <p:cNvSpPr/>
          <p:nvPr/>
        </p:nvSpPr>
        <p:spPr>
          <a:xfrm rot="5400000">
            <a:off x="6073140" y="756920"/>
            <a:ext cx="45719" cy="12192003"/>
          </a:xfrm>
          <a:prstGeom prst="rect">
            <a:avLst/>
          </a:prstGeom>
          <a:solidFill>
            <a:srgbClr val="F77F00"/>
          </a:solidFill>
          <a:ln>
            <a:solidFill>
              <a:srgbClr val="F7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7B94D63B-1B89-AFE7-FF59-819510381E25}"/>
              </a:ext>
            </a:extLst>
          </p:cNvPr>
          <p:cNvSpPr/>
          <p:nvPr/>
        </p:nvSpPr>
        <p:spPr>
          <a:xfrm>
            <a:off x="12146280" y="-2"/>
            <a:ext cx="45719" cy="6858000"/>
          </a:xfrm>
          <a:prstGeom prst="rect">
            <a:avLst/>
          </a:prstGeom>
          <a:solidFill>
            <a:srgbClr val="F77F00"/>
          </a:solidFill>
          <a:ln>
            <a:solidFill>
              <a:srgbClr val="F7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379DC0AF-9B9D-489B-C2DB-DE4E78BA826A}"/>
              </a:ext>
            </a:extLst>
          </p:cNvPr>
          <p:cNvSpPr txBox="1"/>
          <p:nvPr/>
        </p:nvSpPr>
        <p:spPr>
          <a:xfrm>
            <a:off x="11842380" y="647080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1635197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1F1F1"/>
      </a:accent1>
      <a:accent2>
        <a:srgbClr val="DF1637"/>
      </a:accent2>
      <a:accent3>
        <a:srgbClr val="2D0406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69F7C7A-77D0-45FA-8AFB-B20E3CA49C0A}">
  <we:reference id="wa200005566" version="3.0.0.3" store="tr-TR" storeType="OMEX"/>
  <we:alternateReferences>
    <we:reference id="WA200005566" version="3.0.0.3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607</Words>
  <Application>Microsoft Office PowerPoint</Application>
  <PresentationFormat>Geniş ekran</PresentationFormat>
  <Paragraphs>105</Paragraphs>
  <Slides>12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12</vt:i4>
      </vt:variant>
    </vt:vector>
  </HeadingPairs>
  <TitlesOfParts>
    <vt:vector size="22" baseType="lpstr">
      <vt:lpstr>Arial</vt:lpstr>
      <vt:lpstr>Calibri</vt:lpstr>
      <vt:lpstr>Calibri Light</vt:lpstr>
      <vt:lpstr>Lora</vt:lpstr>
      <vt:lpstr>Montserrat</vt:lpstr>
      <vt:lpstr>Rubik</vt:lpstr>
      <vt:lpstr>Rubik SemiBold</vt:lpstr>
      <vt:lpstr>Yearbook solid</vt:lpstr>
      <vt:lpstr>Yearbook solid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MD HASMOTULLAH</dc:creator>
  <cp:lastModifiedBy>nur KARAP</cp:lastModifiedBy>
  <cp:revision>3</cp:revision>
  <dcterms:created xsi:type="dcterms:W3CDTF">2025-04-30T06:25:37Z</dcterms:created>
  <dcterms:modified xsi:type="dcterms:W3CDTF">2026-01-02T13:17:51Z</dcterms:modified>
</cp:coreProperties>
</file>